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772" r:id="rId2"/>
    <p:sldId id="834" r:id="rId3"/>
    <p:sldId id="835" r:id="rId4"/>
    <p:sldId id="836" r:id="rId5"/>
    <p:sldId id="837" r:id="rId6"/>
    <p:sldId id="838" r:id="rId7"/>
    <p:sldId id="839" r:id="rId8"/>
    <p:sldId id="840" r:id="rId9"/>
    <p:sldId id="842" r:id="rId10"/>
    <p:sldId id="844" r:id="rId11"/>
    <p:sldId id="851" r:id="rId12"/>
    <p:sldId id="845" r:id="rId13"/>
    <p:sldId id="846" r:id="rId14"/>
    <p:sldId id="847" r:id="rId15"/>
    <p:sldId id="848" r:id="rId16"/>
    <p:sldId id="849" r:id="rId17"/>
    <p:sldId id="850" r:id="rId18"/>
  </p:sldIdLst>
  <p:sldSz cx="9144000" cy="6858000" type="screen4x3"/>
  <p:notesSz cx="6797675" cy="9926638"/>
  <p:embeddedFontLst>
    <p:embeddedFont>
      <p:font typeface="Gill Sans MT" panose="020B0502020104020203" pitchFamily="34" charset="0"/>
      <p:regular r:id="rId21"/>
      <p:bold r:id="rId22"/>
      <p:italic r:id="rId23"/>
      <p:boldItalic r:id="rId24"/>
    </p:embeddedFont>
    <p:embeddedFont>
      <p:font typeface="Wingdings 3" panose="05040102010807070707" pitchFamily="18" charset="2"/>
      <p:regular r:id="rId25"/>
    </p:embeddedFont>
    <p:embeddedFont>
      <p:font typeface="맑은 고딕" panose="020B0503020000020004" pitchFamily="50" charset="-127"/>
      <p:regular r:id="rId26"/>
      <p:bold r:id="rId27"/>
    </p:embeddedFont>
    <p:embeddedFont>
      <p:font typeface="함초롬돋움" panose="020B0604000101010101" pitchFamily="50" charset="-127"/>
      <p:regular r:id="rId28"/>
      <p:bold r:id="rId29"/>
    </p:embeddedFont>
  </p:embeddedFontLst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FF"/>
    <a:srgbClr val="D0F0FF"/>
    <a:srgbClr val="C49500"/>
    <a:srgbClr val="9E7800"/>
    <a:srgbClr val="DAA600"/>
    <a:srgbClr val="CC9964"/>
    <a:srgbClr val="CC9900"/>
    <a:srgbClr val="0099CC"/>
    <a:srgbClr val="B23333"/>
    <a:srgbClr val="208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7474" autoAdjust="0"/>
  </p:normalViewPr>
  <p:slideViewPr>
    <p:cSldViewPr>
      <p:cViewPr varScale="1">
        <p:scale>
          <a:sx n="75" d="100"/>
          <a:sy n="75" d="100"/>
        </p:scale>
        <p:origin x="72" y="2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616"/>
    </p:cViewPr>
  </p:sorterViewPr>
  <p:notesViewPr>
    <p:cSldViewPr>
      <p:cViewPr varScale="1">
        <p:scale>
          <a:sx n="114" d="100"/>
          <a:sy n="114" d="100"/>
        </p:scale>
        <p:origin x="4216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89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895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43"/>
            <a:ext cx="2946247" cy="49689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826" y="9429743"/>
            <a:ext cx="2946246" cy="49689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7FE7D13A-D0B8-412B-A208-AB3D8058DE4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346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FF8871E-D9EC-4F21-B417-3B4D0561B349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266869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429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lvl1pPr algn="ctr">
              <a:defRPr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F9BFD6-4A89-494F-8457-2CDED8872110}"/>
              </a:ext>
            </a:extLst>
          </p:cNvPr>
          <p:cNvSpPr txBox="1"/>
          <p:nvPr userDrawn="1"/>
        </p:nvSpPr>
        <p:spPr>
          <a:xfrm rot="16200000">
            <a:off x="-2519863" y="3370484"/>
            <a:ext cx="5309467" cy="3139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강의자료는 연세대학교 학생들을 위해 수업목적으로 제작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게시된 것이므로 수업목적 외 용도로 사용할 수 없으며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다른 사람들과 공유할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위반에 따른 법적 책임은 행위자 본인에게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DA2BAB-6701-41D6-A882-BCDBD6565B10}"/>
              </a:ext>
            </a:extLst>
          </p:cNvPr>
          <p:cNvSpPr txBox="1"/>
          <p:nvPr userDrawn="1"/>
        </p:nvSpPr>
        <p:spPr>
          <a:xfrm rot="16200000">
            <a:off x="2635465" y="-2678524"/>
            <a:ext cx="406265" cy="5677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 교수의 사전 허가 없이 이 강의의 전부 혹은 일부를 녹화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전송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다운로드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배포 및 기타의 방법으로 사용하거나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타인에게 제공할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강의에는 유출을 추적하기 위한 기술적 장치가 포함되어 있을 수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91D8-8772-4B5F-844E-E18196E03FC4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97E1439-34CA-4FB4-A090-4F53DEBD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F0E9-DE1B-4EC1-808E-A9EA14F5CED3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9D6F2EA-2B73-4262-B8C3-1583A08C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A8AACD-890C-46EA-A01E-DB944A013AF4}"/>
              </a:ext>
            </a:extLst>
          </p:cNvPr>
          <p:cNvSpPr txBox="1"/>
          <p:nvPr userDrawn="1"/>
        </p:nvSpPr>
        <p:spPr>
          <a:xfrm rot="16200000">
            <a:off x="-2519863" y="3370484"/>
            <a:ext cx="5309467" cy="3139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강의자료는 연세대학교 학생들을 위해 수업목적으로 제작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게시된 것이므로 수업목적 외 용도로 사용할 수 없으며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다른 사람들과 공유할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위반에 따른 법적 책임은 행위자 본인에게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92C872-7AF5-4096-86C4-87B9FE21C561}"/>
              </a:ext>
            </a:extLst>
          </p:cNvPr>
          <p:cNvSpPr txBox="1"/>
          <p:nvPr userDrawn="1"/>
        </p:nvSpPr>
        <p:spPr>
          <a:xfrm rot="16200000">
            <a:off x="2635465" y="-2678524"/>
            <a:ext cx="406265" cy="5677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 교수의 사전 허가 없이 이 강의의 전부 혹은 일부를 녹화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전송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다운로드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배포 및 기타의 방법으로 사용하거나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타인에게 제공할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강의에는 유출을 추적하기 위한 기술적 장치가 포함되어 있을 수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D55C-BB7A-4CAA-8495-ACFF8CE9C602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49BFFCE-C245-4C16-9E68-86C9CC2F4E0D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BE76E76-F1E6-4DF3-8C31-21933844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0ED7D1-0E64-447A-BF27-D4D2735BC829}"/>
              </a:ext>
            </a:extLst>
          </p:cNvPr>
          <p:cNvSpPr txBox="1"/>
          <p:nvPr userDrawn="1"/>
        </p:nvSpPr>
        <p:spPr>
          <a:xfrm rot="16200000">
            <a:off x="-2519863" y="3370484"/>
            <a:ext cx="5309467" cy="3139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강의자료는 연세대학교 학생들을 위해 수업목적으로 제작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게시된 것이므로 수업목적 외 용도로 사용할 수 없으며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다른 사람들과 공유할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위반에 따른 법적 책임은 행위자 본인에게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897DF1-3CBD-4AB0-8A38-53015E884F4A}"/>
              </a:ext>
            </a:extLst>
          </p:cNvPr>
          <p:cNvSpPr txBox="1"/>
          <p:nvPr userDrawn="1"/>
        </p:nvSpPr>
        <p:spPr>
          <a:xfrm rot="16200000">
            <a:off x="2635465" y="-2678524"/>
            <a:ext cx="406265" cy="5677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 교수의 사전 허가 없이 이 강의의 전부 혹은 일부를 녹화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전송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다운로드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배포 및 기타의 방법으로 사용하거나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타인에게 제공할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강의에는 유출을 추적하기 위한 기술적 장치가 포함되어 있을 수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3AB2-E02F-4675-826F-6DBD30FB2BE6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FC9F8B2-A315-4E44-91B6-C966DE7D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7AA4-DCAE-43F9-B750-D018293517F4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78508-2D4D-4777-A1DE-FC9B14CADE58}"/>
              </a:ext>
            </a:extLst>
          </p:cNvPr>
          <p:cNvSpPr txBox="1"/>
          <p:nvPr userDrawn="1"/>
        </p:nvSpPr>
        <p:spPr>
          <a:xfrm>
            <a:off x="668251" y="1268760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6B6D493-9225-457A-85E3-108650D06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58DE-7BA3-42F4-A2A2-13513313F755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CF1C3F5-897F-4D9C-89D4-E7B87C05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249F-F7FD-4376-BDA3-CDDEA422A3F8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2CB275-637F-4B16-A72C-00B3B75F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1D01A-3197-49A6-AFDB-713B5AF1E13B}"/>
              </a:ext>
            </a:extLst>
          </p:cNvPr>
          <p:cNvSpPr txBox="1"/>
          <p:nvPr userDrawn="1"/>
        </p:nvSpPr>
        <p:spPr>
          <a:xfrm rot="16200000">
            <a:off x="-2519863" y="3370484"/>
            <a:ext cx="5309467" cy="3139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강의자료는 연세대학교 학생들을 위해 수업목적으로 제작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게시된 것이므로 수업목적 외 용도로 사용할 수 없으며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다른 사람들과 공유할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위반에 따른 법적 책임은 행위자 본인에게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B7418-1B36-4AD1-B891-621A311276ED}"/>
              </a:ext>
            </a:extLst>
          </p:cNvPr>
          <p:cNvSpPr txBox="1"/>
          <p:nvPr userDrawn="1"/>
        </p:nvSpPr>
        <p:spPr>
          <a:xfrm rot="16200000">
            <a:off x="2635465" y="-2678524"/>
            <a:ext cx="406265" cy="5677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 교수의 사전 허가 없이 이 강의의 전부 혹은 일부를 녹화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전송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다운로드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배포 및 기타의 방법으로 사용하거나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타인에게 제공할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강의에는 유출을 추적하기 위한 기술적 장치가 포함되어 있을 수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E9FA-AB37-46B0-8708-B260C914554F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7495CC-7F2C-4AA2-9C38-5FCF288D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46964A-D746-446F-AFEF-E96CFBD61BFD}"/>
              </a:ext>
            </a:extLst>
          </p:cNvPr>
          <p:cNvSpPr txBox="1"/>
          <p:nvPr userDrawn="1"/>
        </p:nvSpPr>
        <p:spPr>
          <a:xfrm rot="16200000">
            <a:off x="-2519863" y="3370484"/>
            <a:ext cx="5309467" cy="3139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강의자료는 연세대학교 학생들을 위해 수업목적으로 제작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게시된 것이므로 수업목적 외 용도로 사용할 수 없으며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다른 사람들과 공유할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위반에 따른 법적 책임은 행위자 본인에게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EE0D6-68D6-431E-A80B-48A4F513C75C}"/>
              </a:ext>
            </a:extLst>
          </p:cNvPr>
          <p:cNvSpPr txBox="1"/>
          <p:nvPr userDrawn="1"/>
        </p:nvSpPr>
        <p:spPr>
          <a:xfrm rot="16200000">
            <a:off x="2635465" y="-2678524"/>
            <a:ext cx="406265" cy="5677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 교수의 사전 허가 없이 이 강의의 전부 혹은 일부를 녹화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전송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다운로드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배포 및 기타의 방법으로 사용하거나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타인에게 제공할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강의에는 유출을 추적하기 위한 기술적 장치가 포함되어 있을 수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2B8C-838B-4265-9203-3DEDE94829DB}" type="datetime1">
              <a:rPr lang="en-US" altLang="ko-KR" smtClean="0"/>
              <a:t>3/14/2023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8058819-4D91-48BC-A262-34164BFF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57B8D1-ECBA-4F81-A009-DD31D46FAD50}"/>
              </a:ext>
            </a:extLst>
          </p:cNvPr>
          <p:cNvSpPr txBox="1"/>
          <p:nvPr userDrawn="1"/>
        </p:nvSpPr>
        <p:spPr>
          <a:xfrm rot="16200000">
            <a:off x="-2519863" y="3370484"/>
            <a:ext cx="5309467" cy="3139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강의자료는 연세대학교 학생들을 위해 수업목적으로 제작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게시된 것이므로 수업목적 외 용도로 사용할 수 없으며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다른 사람들과 공유할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위반에 따른 법적 책임은 행위자 본인에게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E4C7FD-B029-48BC-A414-25D644BCADB2}"/>
              </a:ext>
            </a:extLst>
          </p:cNvPr>
          <p:cNvSpPr txBox="1"/>
          <p:nvPr userDrawn="1"/>
        </p:nvSpPr>
        <p:spPr>
          <a:xfrm rot="16200000">
            <a:off x="2635465" y="-2678524"/>
            <a:ext cx="406265" cy="5677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 교수의 사전 허가 없이 이 강의의 전부 혹은 일부를 녹화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전송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다운로드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배포 및 기타의 방법으로 사용하거나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타인에게 제공할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강의에는 유출을 추적하기 위한 기술적 장치가 포함되어 있을 수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</a:lstStyle>
          <a:p>
            <a:fld id="{3DD85C8A-EC8A-4B31-97B2-7747247A10DD}" type="datetime1">
              <a:rPr lang="en-US" altLang="ko-KR" smtClean="0"/>
              <a:pPr/>
              <a:t>3/14/2023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D3BE616-01B7-441F-98BD-CEDD2AA7E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4268" y="152400"/>
            <a:ext cx="1981200" cy="365760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</a:lstStyle>
          <a:p>
            <a:fld id="{2EA57C77-C76B-411E-B822-01D5A31E40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9FA242-A3A2-44D0-8C9B-157E3AA62F33}"/>
              </a:ext>
            </a:extLst>
          </p:cNvPr>
          <p:cNvSpPr txBox="1"/>
          <p:nvPr userDrawn="1"/>
        </p:nvSpPr>
        <p:spPr>
          <a:xfrm rot="16200000">
            <a:off x="-2519863" y="3370484"/>
            <a:ext cx="5309467" cy="3139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강의자료는 연세대학교 학생들을 위해 수업목적으로 제작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게시된 것이므로 수업목적 외 용도로 사용할 수 없으며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다른 사람들과 공유할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위반에 따른 법적 책임은 행위자 본인에게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5B0DAB-69F3-4758-B032-A1BDB9C61EA9}"/>
              </a:ext>
            </a:extLst>
          </p:cNvPr>
          <p:cNvSpPr txBox="1"/>
          <p:nvPr userDrawn="1"/>
        </p:nvSpPr>
        <p:spPr>
          <a:xfrm rot="16200000">
            <a:off x="2635465" y="-2678524"/>
            <a:ext cx="406265" cy="5677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 교수의 사전 허가 없이 이 강의의 전부 혹은 일부를 녹화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녹음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전송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복제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다운로드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배포 및 기타의 방법으로 사용하거나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>
              <a:lnSpc>
                <a:spcPct val="90000"/>
              </a:lnSpc>
            </a:pP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이를 타인에게 제공할 수 없습니다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본 강의에는 유출을 추적하기 위한 기술적 장치가 포함되어 있을 수 있습니다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함초롬돋움" panose="020B0604000101010101" pitchFamily="50" charset="-127"/>
          <a:ea typeface="함초롬돋움" panose="020B0604000101010101" pitchFamily="50" charset="-127"/>
          <a:cs typeface="함초롬돋움" panose="020B0604000101010101" pitchFamily="50" charset="-127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함초롬돋움" panose="020B0604000101010101" pitchFamily="50" charset="-127"/>
          <a:ea typeface="함초롬돋움" panose="020B0604000101010101" pitchFamily="50" charset="-127"/>
          <a:cs typeface="함초롬돋움" panose="020B0604000101010101" pitchFamily="50" charset="-127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함초롬돋움" panose="020B0604000101010101" pitchFamily="50" charset="-127"/>
          <a:ea typeface="함초롬돋움" panose="020B0604000101010101" pitchFamily="50" charset="-127"/>
          <a:cs typeface="함초롬돋움" panose="020B0604000101010101" pitchFamily="50" charset="-127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300" kern="1200">
          <a:solidFill>
            <a:schemeClr val="tx1"/>
          </a:solidFill>
          <a:latin typeface="함초롬돋움" panose="020B0604000101010101" pitchFamily="50" charset="-127"/>
          <a:ea typeface="함초롬돋움" panose="020B0604000101010101" pitchFamily="50" charset="-127"/>
          <a:cs typeface="함초롬돋움" panose="020B0604000101010101" pitchFamily="50" charset="-127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함초롬돋움" panose="020B0604000101010101" pitchFamily="50" charset="-127"/>
          <a:ea typeface="함초롬돋움" panose="020B0604000101010101" pitchFamily="50" charset="-127"/>
          <a:cs typeface="함초롬돋움" panose="020B0604000101010101" pitchFamily="50" charset="-127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함초롬돋움" panose="020B0604000101010101" pitchFamily="50" charset="-127"/>
          <a:ea typeface="함초롬돋움" panose="020B0604000101010101" pitchFamily="50" charset="-127"/>
          <a:cs typeface="함초롬돋움" panose="020B0604000101010101" pitchFamily="50" charset="-127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56" y="1556792"/>
            <a:ext cx="8280920" cy="1486475"/>
          </a:xfrm>
        </p:spPr>
        <p:txBody>
          <a:bodyPr anchor="b">
            <a:normAutofit/>
          </a:bodyPr>
          <a:lstStyle/>
          <a:p>
            <a:pPr algn="l"/>
            <a:r>
              <a:rPr lang="ko-KR" altLang="en-US" sz="3600" dirty="0">
                <a:solidFill>
                  <a:srgbClr val="0040E0"/>
                </a:solidFill>
              </a:rPr>
              <a:t>중간보고서 작성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3717032"/>
            <a:ext cx="6876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CSI4101/CSI4102 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소프트웨어종합설계</a:t>
            </a:r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연세대학교 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2023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학기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9652" y="5625244"/>
            <a:ext cx="702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이원석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박상현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이경우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정진규</a:t>
            </a:r>
            <a:r>
              <a:rPr lang="en-US" altLang="ko-KR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박광현</a:t>
            </a:r>
          </a:p>
        </p:txBody>
      </p:sp>
    </p:spTree>
    <p:extLst>
      <p:ext uri="{BB962C8B-B14F-4D97-AF65-F5344CB8AC3E}">
        <p14:creationId xmlns:p14="http://schemas.microsoft.com/office/powerpoint/2010/main" val="70027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F33BF3-B8B9-48BE-B082-A5C55A81A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차이점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A095409-F703-404B-98B7-F1F0CF11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56E81C0-A89E-43B1-B1EF-9EFC17908A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완전한 단방향 소통</a:t>
            </a:r>
            <a:endParaRPr lang="en-US" altLang="ko-KR" dirty="0"/>
          </a:p>
          <a:p>
            <a:r>
              <a:rPr lang="ko-KR" altLang="en-US" dirty="0"/>
              <a:t>시간적 제약이 적음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“</a:t>
            </a:r>
            <a:r>
              <a:rPr lang="ko-KR" altLang="en-US" dirty="0"/>
              <a:t>자세하고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617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F33BF3-B8B9-48BE-B082-A5C55A81A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차이점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A095409-F703-404B-98B7-F1F0CF11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56E81C0-A89E-43B1-B1EF-9EFC17908A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완전한 단방향 소통</a:t>
            </a:r>
            <a:endParaRPr lang="en-US" altLang="ko-KR" dirty="0"/>
          </a:p>
          <a:p>
            <a:r>
              <a:rPr lang="ko-KR" altLang="en-US" dirty="0"/>
              <a:t>시간적 제약이 적음</a:t>
            </a:r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“</a:t>
            </a:r>
            <a:r>
              <a:rPr lang="ko-KR" altLang="en-US" dirty="0"/>
              <a:t>자세하고 간단하게</a:t>
            </a:r>
            <a:r>
              <a:rPr lang="en-US" altLang="ko-KR" dirty="0"/>
              <a:t>”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761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83AE80-9517-48EF-BCCE-F0320EC6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 외의 조언들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024E6F6-0519-4D81-8607-656F4633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5495644-C4FA-4ECE-8E53-B437160EDD8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좋은 글 읽고 따라하기</a:t>
            </a:r>
            <a:endParaRPr lang="en-US" altLang="ko-KR" dirty="0"/>
          </a:p>
          <a:p>
            <a:pPr lvl="1"/>
            <a:r>
              <a:rPr lang="ko-KR" altLang="en-US" dirty="0"/>
              <a:t>논문</a:t>
            </a:r>
            <a:endParaRPr lang="en-US" altLang="ko-KR" dirty="0"/>
          </a:p>
          <a:p>
            <a:pPr lvl="1"/>
            <a:r>
              <a:rPr lang="ko-KR" altLang="en-US" dirty="0"/>
              <a:t>교과서</a:t>
            </a:r>
            <a:endParaRPr lang="en-US" altLang="ko-KR" dirty="0"/>
          </a:p>
          <a:p>
            <a:pPr lvl="3"/>
            <a:endParaRPr lang="en-US" altLang="ko-KR" dirty="0"/>
          </a:p>
          <a:p>
            <a:pPr lvl="1"/>
            <a:r>
              <a:rPr lang="ko-KR" altLang="en-US" dirty="0"/>
              <a:t>표절</a:t>
            </a:r>
          </a:p>
        </p:txBody>
      </p:sp>
    </p:spTree>
    <p:extLst>
      <p:ext uri="{BB962C8B-B14F-4D97-AF65-F5344CB8AC3E}">
        <p14:creationId xmlns:p14="http://schemas.microsoft.com/office/powerpoint/2010/main" val="406415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CAA929-8ADA-4BE1-8088-59E79ABB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 외의 조언들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B59A248-4805-4F16-9DE0-0C8353EF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CC7E0D5-7CE3-4006-BFB9-A1376C3452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시각 자료의 활용</a:t>
            </a:r>
            <a:endParaRPr lang="en-US" altLang="ko-KR" dirty="0"/>
          </a:p>
          <a:p>
            <a:pPr lvl="1"/>
            <a:r>
              <a:rPr lang="ko-KR" altLang="en-US" dirty="0"/>
              <a:t>데이터만 잘 보여주기 위한 것</a:t>
            </a:r>
            <a:r>
              <a:rPr lang="en-US" altLang="ko-KR" dirty="0"/>
              <a:t>?</a:t>
            </a:r>
          </a:p>
          <a:p>
            <a:pPr lvl="1"/>
            <a:r>
              <a:rPr lang="ko-KR" altLang="en-US" dirty="0"/>
              <a:t>메시지를 잘 보여주기 위한 것</a:t>
            </a:r>
            <a:endParaRPr lang="en-US" altLang="ko-KR" dirty="0"/>
          </a:p>
          <a:p>
            <a:pPr lvl="2"/>
            <a:r>
              <a:rPr lang="ko-KR" altLang="en-US" dirty="0"/>
              <a:t>객관적인 분석</a:t>
            </a:r>
            <a:endParaRPr lang="en-US" altLang="ko-KR" dirty="0"/>
          </a:p>
          <a:p>
            <a:pPr lvl="2"/>
            <a:r>
              <a:rPr lang="ko-KR" altLang="en-US" dirty="0"/>
              <a:t>전달하려는 메시지</a:t>
            </a:r>
          </a:p>
        </p:txBody>
      </p:sp>
    </p:spTree>
    <p:extLst>
      <p:ext uri="{BB962C8B-B14F-4D97-AF65-F5344CB8AC3E}">
        <p14:creationId xmlns:p14="http://schemas.microsoft.com/office/powerpoint/2010/main" val="379256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CAA929-8ADA-4BE1-8088-59E79ABB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 외의 조언들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B59A248-4805-4F16-9DE0-0C8353EF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CC7E0D5-7CE3-4006-BFB9-A1376C3452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내 것과 남의 것을 확실하게 구분</a:t>
            </a:r>
            <a:endParaRPr lang="en-US" altLang="ko-KR" dirty="0"/>
          </a:p>
          <a:p>
            <a:pPr lvl="1"/>
            <a:r>
              <a:rPr lang="ko-KR" altLang="en-US" dirty="0"/>
              <a:t>내 것을 홍보하기 위하여</a:t>
            </a:r>
            <a:endParaRPr lang="en-US" altLang="ko-KR" dirty="0"/>
          </a:p>
          <a:p>
            <a:pPr lvl="1"/>
            <a:r>
              <a:rPr lang="ko-KR" altLang="en-US" dirty="0"/>
              <a:t>남의 것을 훔치지 않기 위하여</a:t>
            </a:r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1618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CAA929-8ADA-4BE1-8088-59E79ABB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 외의 조언들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B59A248-4805-4F16-9DE0-0C8353EF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CC7E0D5-7CE3-4006-BFB9-A1376C3452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FF0000"/>
                </a:solidFill>
              </a:rPr>
              <a:t>참고문헌</a:t>
            </a:r>
            <a:endParaRPr lang="en-US" altLang="ko-KR" b="1" dirty="0">
              <a:solidFill>
                <a:srgbClr val="FF0000"/>
              </a:solidFill>
            </a:endParaRPr>
          </a:p>
          <a:p>
            <a:pPr lvl="1"/>
            <a:r>
              <a:rPr lang="en-US" altLang="ko-KR" dirty="0"/>
              <a:t>Due diligence</a:t>
            </a:r>
          </a:p>
          <a:p>
            <a:pPr lvl="1"/>
            <a:r>
              <a:rPr lang="ko-KR" altLang="en-US" dirty="0"/>
              <a:t>남의 것은 남에게</a:t>
            </a:r>
            <a:endParaRPr lang="en-US" altLang="ko-KR" dirty="0"/>
          </a:p>
          <a:p>
            <a:pPr lvl="3"/>
            <a:endParaRPr lang="en-US" altLang="ko-KR" dirty="0"/>
          </a:p>
          <a:p>
            <a:pPr lvl="1"/>
            <a:r>
              <a:rPr lang="ko-KR" altLang="en-US" dirty="0"/>
              <a:t>올바르고 통일된 형식</a:t>
            </a:r>
            <a:endParaRPr lang="en-US" altLang="ko-KR" dirty="0"/>
          </a:p>
          <a:p>
            <a:pPr lvl="3"/>
            <a:endParaRPr lang="en-US" altLang="ko-KR" dirty="0"/>
          </a:p>
          <a:p>
            <a:pPr lvl="1"/>
            <a:r>
              <a:rPr lang="ko-KR" altLang="en-US" dirty="0"/>
              <a:t>신뢰성 있는 문헌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869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CAA929-8ADA-4BE1-8088-59E79ABB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그 외의 조언들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B59A248-4805-4F16-9DE0-0C8353EF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CC7E0D5-7CE3-4006-BFB9-A1376C3452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오타와 비문</a:t>
            </a:r>
          </a:p>
        </p:txBody>
      </p:sp>
    </p:spTree>
    <p:extLst>
      <p:ext uri="{BB962C8B-B14F-4D97-AF65-F5344CB8AC3E}">
        <p14:creationId xmlns:p14="http://schemas.microsoft.com/office/powerpoint/2010/main" val="1651581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CAA929-8ADA-4BE1-8088-59E79ABB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질문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B59A248-4805-4F16-9DE0-0C8353EF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588CE6-43AE-4A12-A11C-FC3F931E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사실은</a:t>
            </a:r>
            <a:r>
              <a:rPr lang="en-US" altLang="ko-KR" dirty="0"/>
              <a:t>…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AC33A28-9856-4631-90AE-82006520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5217A4-3937-4D4B-BD3E-5A19EEF3F3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오늘 할 이야기는 많지 않습니다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발표와 보고서는 형식이 다를 뿐</a:t>
            </a:r>
          </a:p>
        </p:txBody>
      </p:sp>
    </p:spTree>
    <p:extLst>
      <p:ext uri="{BB962C8B-B14F-4D97-AF65-F5344CB8AC3E}">
        <p14:creationId xmlns:p14="http://schemas.microsoft.com/office/powerpoint/2010/main" val="292663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588CE6-43AE-4A12-A11C-FC3F931E1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공통점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AC33A28-9856-4631-90AE-82006520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5217A4-3937-4D4B-BD3E-5A19EEF3F3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/>
          </a:bodyPr>
          <a:lstStyle/>
          <a:p>
            <a:r>
              <a:rPr lang="ko-KR" altLang="en-US" dirty="0"/>
              <a:t>내용 구성</a:t>
            </a:r>
            <a:endParaRPr lang="en-US" altLang="ko-KR" dirty="0"/>
          </a:p>
          <a:p>
            <a:pPr lvl="1"/>
            <a:r>
              <a:rPr lang="ko-KR" altLang="en-US" dirty="0"/>
              <a:t>연구의 필요성</a:t>
            </a:r>
            <a:r>
              <a:rPr lang="en-US" altLang="ko-KR" dirty="0"/>
              <a:t>·</a:t>
            </a:r>
            <a:r>
              <a:rPr lang="ko-KR" altLang="en-US" dirty="0"/>
              <a:t>실현 가능성</a:t>
            </a:r>
            <a:endParaRPr lang="en-US" altLang="ko-KR" dirty="0"/>
          </a:p>
          <a:p>
            <a:pPr lvl="3"/>
            <a:endParaRPr lang="en-US" altLang="ko-KR" sz="1000" dirty="0"/>
          </a:p>
          <a:p>
            <a:pPr lvl="1"/>
            <a:r>
              <a:rPr lang="ko-KR" altLang="en-US" dirty="0"/>
              <a:t>연구 방법</a:t>
            </a:r>
            <a:endParaRPr lang="en-US" altLang="ko-KR" dirty="0"/>
          </a:p>
          <a:p>
            <a:pPr lvl="2"/>
            <a:r>
              <a:rPr lang="ko-KR" altLang="en-US" dirty="0"/>
              <a:t>사용한 데이터</a:t>
            </a:r>
            <a:endParaRPr lang="en-US" altLang="ko-KR" dirty="0"/>
          </a:p>
          <a:p>
            <a:pPr lvl="3"/>
            <a:endParaRPr lang="en-US" altLang="ko-KR" sz="1000" dirty="0"/>
          </a:p>
          <a:p>
            <a:pPr lvl="1"/>
            <a:r>
              <a:rPr lang="ko-KR" altLang="en-US" dirty="0"/>
              <a:t>중간 결과</a:t>
            </a:r>
            <a:endParaRPr lang="en-US" altLang="ko-KR" dirty="0"/>
          </a:p>
          <a:p>
            <a:pPr lvl="2"/>
            <a:r>
              <a:rPr lang="ko-KR" altLang="en-US" dirty="0"/>
              <a:t>객관적인 증거</a:t>
            </a:r>
            <a:endParaRPr lang="en-US" altLang="ko-KR" dirty="0"/>
          </a:p>
          <a:p>
            <a:pPr lvl="2"/>
            <a:r>
              <a:rPr lang="ko-KR" altLang="en-US" dirty="0"/>
              <a:t>효율적인 시각자료</a:t>
            </a:r>
            <a:r>
              <a:rPr lang="en-US" altLang="ko-KR" dirty="0"/>
              <a:t>: </a:t>
            </a:r>
            <a:r>
              <a:rPr lang="ko-KR" altLang="en-US" dirty="0"/>
              <a:t>그래프 등</a:t>
            </a:r>
            <a:endParaRPr lang="en-US" altLang="ko-KR" dirty="0"/>
          </a:p>
          <a:p>
            <a:pPr lvl="3"/>
            <a:r>
              <a:rPr lang="ko-KR" altLang="en-US" dirty="0"/>
              <a:t>제목과 설명</a:t>
            </a:r>
            <a:endParaRPr lang="en-US" altLang="ko-KR" dirty="0"/>
          </a:p>
          <a:p>
            <a:pPr lvl="3"/>
            <a:r>
              <a:rPr lang="ko-KR" altLang="en-US" dirty="0"/>
              <a:t>단위</a:t>
            </a:r>
            <a:r>
              <a:rPr lang="en-US" altLang="ko-KR" dirty="0"/>
              <a:t>, </a:t>
            </a:r>
            <a:r>
              <a:rPr lang="ko-KR" altLang="en-US" dirty="0"/>
              <a:t>축 등을 명확하게</a:t>
            </a:r>
            <a:endParaRPr lang="en-US" altLang="ko-KR" dirty="0"/>
          </a:p>
          <a:p>
            <a:pPr lvl="3"/>
            <a:endParaRPr lang="en-US" altLang="ko-KR" sz="1000" dirty="0"/>
          </a:p>
          <a:p>
            <a:pPr lvl="1"/>
            <a:r>
              <a:rPr lang="ko-KR" altLang="en-US" dirty="0"/>
              <a:t>향후 계획</a:t>
            </a:r>
          </a:p>
        </p:txBody>
      </p:sp>
    </p:spTree>
    <p:extLst>
      <p:ext uri="{BB962C8B-B14F-4D97-AF65-F5344CB8AC3E}">
        <p14:creationId xmlns:p14="http://schemas.microsoft.com/office/powerpoint/2010/main" val="219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35A2D-7710-4C4A-A8ED-DFD36B23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공통점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DEBD0E6-F121-45D5-9994-B232B207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5DA14C-1064-4E26-96FC-238744964F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독자의 입장에 서 볼 것</a:t>
            </a:r>
            <a:endParaRPr lang="en-US" altLang="ko-KR" dirty="0"/>
          </a:p>
          <a:p>
            <a:pPr lvl="1"/>
            <a:r>
              <a:rPr lang="ko-KR" altLang="en-US" dirty="0"/>
              <a:t>독자가 읽고 이해할 수 있는가</a:t>
            </a:r>
            <a:r>
              <a:rPr lang="en-US" altLang="ko-KR" dirty="0"/>
              <a:t>?</a:t>
            </a:r>
          </a:p>
          <a:p>
            <a:pPr lvl="1"/>
            <a:r>
              <a:rPr lang="ko-KR" altLang="en-US" dirty="0"/>
              <a:t>독자가 읽고 동의할 수 있는가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42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35A2D-7710-4C4A-A8ED-DFD36B23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공통점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DEBD0E6-F121-45D5-9994-B232B207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5DA14C-1064-4E26-96FC-238744964F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독자 붙잡아 두기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Signposting</a:t>
            </a:r>
          </a:p>
          <a:p>
            <a:pPr lvl="1"/>
            <a:r>
              <a:rPr lang="ko-KR" altLang="en-US" dirty="0"/>
              <a:t>두괄식</a:t>
            </a:r>
            <a:endParaRPr lang="en-US" altLang="ko-KR" dirty="0"/>
          </a:p>
          <a:p>
            <a:pPr lvl="1"/>
            <a:r>
              <a:rPr lang="ko-KR" altLang="en-US" dirty="0"/>
              <a:t>제목 붙이기</a:t>
            </a:r>
          </a:p>
        </p:txBody>
      </p:sp>
    </p:spTree>
    <p:extLst>
      <p:ext uri="{BB962C8B-B14F-4D97-AF65-F5344CB8AC3E}">
        <p14:creationId xmlns:p14="http://schemas.microsoft.com/office/powerpoint/2010/main" val="398096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35A2D-7710-4C4A-A8ED-DFD36B23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공통점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DEBD0E6-F121-45D5-9994-B232B207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5DA14C-1064-4E26-96FC-238744964F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퇴고</a:t>
            </a:r>
            <a:endParaRPr lang="en-US" altLang="ko-KR" dirty="0"/>
          </a:p>
          <a:p>
            <a:pPr lvl="1"/>
            <a:r>
              <a:rPr lang="ko-KR" altLang="en-US" dirty="0"/>
              <a:t>독자의</a:t>
            </a:r>
            <a:r>
              <a:rPr lang="en-US" altLang="ko-KR" dirty="0"/>
              <a:t> </a:t>
            </a:r>
            <a:r>
              <a:rPr lang="ko-KR" altLang="en-US" dirty="0"/>
              <a:t>입장에서</a:t>
            </a:r>
          </a:p>
        </p:txBody>
      </p:sp>
    </p:spTree>
    <p:extLst>
      <p:ext uri="{BB962C8B-B14F-4D97-AF65-F5344CB8AC3E}">
        <p14:creationId xmlns:p14="http://schemas.microsoft.com/office/powerpoint/2010/main" val="385853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91934E-2225-4C6F-9F24-911D9E24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차이점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34F9B9F-6442-44F8-A070-217B6319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16E2479-E875-4E6F-9DC9-7F13B3B18F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입말이 아닌 글말</a:t>
            </a:r>
          </a:p>
        </p:txBody>
      </p:sp>
    </p:spTree>
    <p:extLst>
      <p:ext uri="{BB962C8B-B14F-4D97-AF65-F5344CB8AC3E}">
        <p14:creationId xmlns:p14="http://schemas.microsoft.com/office/powerpoint/2010/main" val="369045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91934E-2225-4C6F-9F24-911D9E24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차이점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34F9B9F-6442-44F8-A070-217B6319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16E2479-E875-4E6F-9DC9-7F13B3B18F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입말이 아닌 글말</a:t>
            </a:r>
            <a:endParaRPr lang="en-US" altLang="ko-KR" dirty="0"/>
          </a:p>
          <a:p>
            <a:pPr lvl="1"/>
            <a:r>
              <a:rPr lang="ko-KR" altLang="en-US" dirty="0"/>
              <a:t>격식을 갖춘 글</a:t>
            </a:r>
            <a:endParaRPr lang="en-US" altLang="ko-KR" dirty="0"/>
          </a:p>
          <a:p>
            <a:pPr lvl="2"/>
            <a:r>
              <a:rPr lang="en-US" altLang="ko-KR" dirty="0"/>
              <a:t>“</a:t>
            </a:r>
            <a:r>
              <a:rPr lang="ko-KR" altLang="en-US" dirty="0"/>
              <a:t>실험을 돌려보니까 나중에 했을 때 더 빠르게 결과가 나왔는데</a:t>
            </a:r>
            <a:r>
              <a:rPr lang="en-US" altLang="ko-KR" dirty="0"/>
              <a:t>, </a:t>
            </a:r>
            <a:r>
              <a:rPr lang="ko-KR" altLang="en-US" dirty="0"/>
              <a:t>그건 실험할 때 쓴 컴퓨터가 </a:t>
            </a:r>
            <a:r>
              <a:rPr lang="en-US" altLang="ko-KR" dirty="0"/>
              <a:t>CPU</a:t>
            </a:r>
            <a:r>
              <a:rPr lang="ko-KR" altLang="en-US" dirty="0"/>
              <a:t>가 더 좋은 거라서 그런 거라고 생각합니다</a:t>
            </a:r>
            <a:r>
              <a:rPr lang="en-US" altLang="ko-KR" dirty="0"/>
              <a:t>.”</a:t>
            </a:r>
          </a:p>
          <a:p>
            <a:pPr lvl="2"/>
            <a:endParaRPr lang="en-US" altLang="ko-KR" dirty="0"/>
          </a:p>
          <a:p>
            <a:pPr lvl="1"/>
            <a:r>
              <a:rPr lang="ko-KR" altLang="en-US" dirty="0"/>
              <a:t>명확한</a:t>
            </a:r>
            <a:r>
              <a:rPr lang="en-US" altLang="ko-KR" dirty="0"/>
              <a:t> </a:t>
            </a:r>
            <a:r>
              <a:rPr lang="ko-KR" altLang="en-US" dirty="0"/>
              <a:t>글</a:t>
            </a:r>
            <a:endParaRPr lang="en-US" altLang="ko-KR" dirty="0"/>
          </a:p>
          <a:p>
            <a:pPr lvl="2"/>
            <a:r>
              <a:rPr lang="ko-KR" altLang="en-US" dirty="0"/>
              <a:t>정확한 표현</a:t>
            </a:r>
            <a:endParaRPr lang="en-US" altLang="ko-KR" dirty="0"/>
          </a:p>
          <a:p>
            <a:pPr lvl="2"/>
            <a:r>
              <a:rPr lang="ko-KR" altLang="en-US" dirty="0"/>
              <a:t>지시어</a:t>
            </a:r>
            <a:endParaRPr lang="en-US" altLang="ko-KR" dirty="0"/>
          </a:p>
          <a:p>
            <a:pPr lvl="2"/>
            <a:r>
              <a:rPr lang="en-US" altLang="ko-KR" dirty="0"/>
              <a:t>“</a:t>
            </a:r>
            <a:r>
              <a:rPr lang="ko-KR" altLang="en-US" dirty="0"/>
              <a:t>뜻이 없는</a:t>
            </a:r>
            <a:r>
              <a:rPr lang="en-US" altLang="ko-KR" dirty="0"/>
              <a:t>”</a:t>
            </a:r>
            <a:r>
              <a:rPr lang="ko-KR" altLang="en-US" dirty="0"/>
              <a:t> 단어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717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91934E-2225-4C6F-9F24-911D9E24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발표와의 차이점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34F9B9F-6442-44F8-A070-217B6319A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7C77-C76B-411E-B822-01D5A31E40D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16E2479-E875-4E6F-9DC9-7F13B3B18F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입말이 아닌 글말</a:t>
            </a:r>
            <a:endParaRPr lang="en-US" altLang="ko-KR" dirty="0"/>
          </a:p>
          <a:p>
            <a:pPr lvl="1"/>
            <a:r>
              <a:rPr lang="ko-KR" altLang="en-US" dirty="0"/>
              <a:t>짜임새 있는 글</a:t>
            </a:r>
            <a:endParaRPr lang="en-US" altLang="ko-KR" dirty="0"/>
          </a:p>
          <a:p>
            <a:pPr lvl="2"/>
            <a:r>
              <a:rPr lang="ko-KR" altLang="en-US" dirty="0"/>
              <a:t>개요 작성</a:t>
            </a:r>
            <a:endParaRPr lang="en-US" altLang="ko-KR" dirty="0"/>
          </a:p>
          <a:p>
            <a:pPr lvl="2"/>
            <a:r>
              <a:rPr lang="ko-KR" altLang="en-US" dirty="0"/>
              <a:t>읽히는 순서대로 쓸 필요는 없음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ko-KR" altLang="en-US" dirty="0"/>
              <a:t>논리적인 글</a:t>
            </a:r>
            <a:endParaRPr lang="en-US" altLang="ko-KR" dirty="0"/>
          </a:p>
          <a:p>
            <a:pPr lvl="2"/>
            <a:r>
              <a:rPr lang="ko-KR" altLang="en-US" dirty="0"/>
              <a:t>근거와 논리</a:t>
            </a:r>
            <a:endParaRPr lang="en-US" altLang="ko-KR" dirty="0"/>
          </a:p>
          <a:p>
            <a:pPr lvl="2"/>
            <a:r>
              <a:rPr lang="ko-KR" altLang="en-US" dirty="0"/>
              <a:t>글을 따라갔을 때 논리를 따라 갈 수 있어야</a:t>
            </a:r>
          </a:p>
        </p:txBody>
      </p:sp>
    </p:spTree>
    <p:extLst>
      <p:ext uri="{BB962C8B-B14F-4D97-AF65-F5344CB8AC3E}">
        <p14:creationId xmlns:p14="http://schemas.microsoft.com/office/powerpoint/2010/main" val="226273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CAN@PSWELLNVISWZY5H8" val="523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8551</TotalTime>
  <Words>280</Words>
  <Application>Microsoft Office PowerPoint</Application>
  <PresentationFormat>화면 슬라이드 쇼(4:3)</PresentationFormat>
  <Paragraphs>109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함초롬돋움</vt:lpstr>
      <vt:lpstr>Wingdings</vt:lpstr>
      <vt:lpstr>맑은 고딕</vt:lpstr>
      <vt:lpstr>Gill Sans MT</vt:lpstr>
      <vt:lpstr>Wingdings 3</vt:lpstr>
      <vt:lpstr>Origin</vt:lpstr>
      <vt:lpstr>중간보고서 작성</vt:lpstr>
      <vt:lpstr>사실은…</vt:lpstr>
      <vt:lpstr>발표와의 공통점</vt:lpstr>
      <vt:lpstr>발표와의 공통점</vt:lpstr>
      <vt:lpstr>발표와의 공통점</vt:lpstr>
      <vt:lpstr>발표와의 공통점</vt:lpstr>
      <vt:lpstr>발표와의 차이점</vt:lpstr>
      <vt:lpstr>발표와의 차이점</vt:lpstr>
      <vt:lpstr>발표와의 차이점</vt:lpstr>
      <vt:lpstr>발표와의 차이점</vt:lpstr>
      <vt:lpstr>발표와의 차이점</vt:lpstr>
      <vt:lpstr>그 외의 조언들</vt:lpstr>
      <vt:lpstr>그 외의 조언들</vt:lpstr>
      <vt:lpstr>그 외의 조언들</vt:lpstr>
      <vt:lpstr>그 외의 조언들</vt:lpstr>
      <vt:lpstr>그 외의 조언들</vt:lpstr>
      <vt:lpstr>질문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CSI2103 Data Structures</dc:title>
  <dc:creator>Hyung-Chan An</dc:creator>
  <cp:lastModifiedBy>김종현</cp:lastModifiedBy>
  <cp:revision>712</cp:revision>
  <cp:lastPrinted>2020-04-08T12:42:37Z</cp:lastPrinted>
  <dcterms:created xsi:type="dcterms:W3CDTF">2013-07-26T15:37:22Z</dcterms:created>
  <dcterms:modified xsi:type="dcterms:W3CDTF">2023-03-14T08:00:36Z</dcterms:modified>
</cp:coreProperties>
</file>