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1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12" y="-6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9289617486338"/>
          <c:y val="6.7183462532299884E-2"/>
          <c:w val="0.87431693989070958"/>
          <c:h val="0.832041343669250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chemeClr val="accent1"/>
            </a:solidFill>
            <a:ln w="11895">
              <a:solidFill>
                <a:schemeClr val="accent1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smtClean="0"/>
                      <a:t>53k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en-US" smtClean="0"/>
                      <a:t>93k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altLang="en-US" smtClean="0"/>
                      <a:t>132k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en-US" smtClean="0"/>
                      <a:t>219k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altLang="en-US" smtClean="0"/>
                      <a:t>237k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altLang="en-US" smtClean="0"/>
                      <a:t>289k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3791">
                <a:noFill/>
              </a:ln>
            </c:spPr>
            <c:txPr>
              <a:bodyPr/>
              <a:lstStyle/>
              <a:p>
                <a:pPr>
                  <a:defRPr sz="74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53700</c:v>
                </c:pt>
                <c:pt idx="1">
                  <c:v>93000</c:v>
                </c:pt>
                <c:pt idx="2">
                  <c:v>132000</c:v>
                </c:pt>
                <c:pt idx="3">
                  <c:v>219681</c:v>
                </c:pt>
                <c:pt idx="4">
                  <c:v>237000</c:v>
                </c:pt>
                <c:pt idx="5">
                  <c:v>289476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00082688"/>
        <c:axId val="60180736"/>
      </c:barChart>
      <c:catAx>
        <c:axId val="10008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9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4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6018073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60180736"/>
        <c:scaling>
          <c:orientation val="minMax"/>
        </c:scaling>
        <c:delete val="0"/>
        <c:axPos val="l"/>
        <c:majorGridlines>
          <c:spPr>
            <a:ln w="2974">
              <a:solidFill>
                <a:srgbClr val="C0C0C0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4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100082688"/>
        <c:crosses val="autoZero"/>
        <c:crossBetween val="between"/>
      </c:valAx>
      <c:spPr>
        <a:noFill/>
        <a:ln w="2379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4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9289617486338"/>
          <c:y val="6.7183462532299884E-2"/>
          <c:w val="0.87431693989070958"/>
          <c:h val="0.832041343669250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chemeClr val="accent1"/>
            </a:solidFill>
            <a:ln w="11895">
              <a:solidFill>
                <a:schemeClr val="accent1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dirty="0" smtClean="0"/>
                      <a:t>314</a:t>
                    </a:r>
                    <a:r>
                      <a:rPr lang="ko-KR" altLang="en-US" dirty="0" smtClean="0"/>
                      <a:t>만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en-US" dirty="0" smtClean="0"/>
                      <a:t>…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altLang="en-US" dirty="0" smtClean="0"/>
                      <a:t>710</a:t>
                    </a:r>
                    <a:r>
                      <a:rPr lang="ko-KR" altLang="en-US" dirty="0" smtClean="0"/>
                      <a:t>만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en-US" dirty="0" smtClean="0"/>
                      <a:t>1002</a:t>
                    </a:r>
                    <a:r>
                      <a:rPr lang="ko-KR" altLang="en-US" dirty="0" smtClean="0"/>
                      <a:t>만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4860888558788674E-3"/>
                  <c:y val="2.3711651382712879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1287</a:t>
                    </a:r>
                    <a:r>
                      <a:rPr lang="ko-KR" altLang="en-US" dirty="0" smtClean="0"/>
                      <a:t>만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1500</a:t>
                    </a:r>
                    <a:r>
                      <a:rPr lang="ko-KR" altLang="en-US" dirty="0" smtClean="0"/>
                      <a:t>만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3791">
                <a:noFill/>
              </a:ln>
            </c:spPr>
            <c:txPr>
              <a:bodyPr/>
              <a:lstStyle/>
              <a:p>
                <a:pPr>
                  <a:defRPr sz="74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6"/>
                <c:pt idx="0">
                  <c:v>2010.2Q</c:v>
                </c:pt>
                <c:pt idx="1">
                  <c:v>3Q</c:v>
                </c:pt>
                <c:pt idx="2">
                  <c:v>4Q</c:v>
                </c:pt>
                <c:pt idx="3">
                  <c:v>2011.1Q</c:v>
                </c:pt>
                <c:pt idx="4">
                  <c:v>2Q</c:v>
                </c:pt>
                <c:pt idx="5">
                  <c:v>7월</c:v>
                </c:pt>
              </c:strCache>
            </c:strRef>
          </c:cat>
          <c:val>
            <c:numRef>
              <c:f>Sheet1!$B$2:$B$9</c:f>
              <c:numCache>
                <c:formatCode>0.0</c:formatCode>
                <c:ptCount val="8"/>
                <c:pt idx="0">
                  <c:v>314</c:v>
                </c:pt>
                <c:pt idx="1">
                  <c:v>550</c:v>
                </c:pt>
                <c:pt idx="2">
                  <c:v>710</c:v>
                </c:pt>
                <c:pt idx="3">
                  <c:v>1002</c:v>
                </c:pt>
                <c:pt idx="4">
                  <c:v>1287</c:v>
                </c:pt>
                <c:pt idx="5">
                  <c:v>1500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00081664"/>
        <c:axId val="60182464"/>
      </c:barChart>
      <c:catAx>
        <c:axId val="10008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9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4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6018246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60182464"/>
        <c:scaling>
          <c:orientation val="minMax"/>
        </c:scaling>
        <c:delete val="0"/>
        <c:axPos val="l"/>
        <c:majorGridlines>
          <c:spPr>
            <a:ln w="2974">
              <a:solidFill>
                <a:srgbClr val="C0C0C0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4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100081664"/>
        <c:crosses val="autoZero"/>
        <c:crossBetween val="between"/>
      </c:valAx>
      <c:spPr>
        <a:noFill/>
        <a:ln w="2379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4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506854655341474E-3"/>
          <c:y val="3.6374474018586386E-2"/>
          <c:w val="0.96857923497267762"/>
          <c:h val="0.903002309468822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FF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 w="12700">
                <a:noFill/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 w="12700">
                <a:noFill/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 w="12700">
                <a:noFill/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sz="105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rPr>
                      <a:t>7</a:t>
                    </a:r>
                    <a:r>
                      <a:rPr lang="en-US" altLang="en-US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rPr>
                      <a:t>7.5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en-US" sz="1050" dirty="0" smtClean="0"/>
                      <a:t>7</a:t>
                    </a:r>
                    <a:r>
                      <a:rPr lang="en-US" altLang="en-US" dirty="0" smtClean="0"/>
                      <a:t>8.6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 b="1" i="0" u="none" strike="noStrike" baseline="0">
                    <a:solidFill>
                      <a:schemeClr val="bg1"/>
                    </a:solidFill>
                    <a:latin typeface="+mn-ea"/>
                    <a:ea typeface="+mn-ea"/>
                    <a:cs typeface="Times New Roman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대조군1</c:v>
                </c:pt>
                <c:pt idx="1">
                  <c:v>대조군2</c:v>
                </c:pt>
                <c:pt idx="2">
                  <c:v>부킹567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15.62</c:v>
                </c:pt>
                <c:pt idx="1">
                  <c:v>15.5</c:v>
                </c:pt>
                <c:pt idx="2">
                  <c:v>15.719999999999999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3">
                <a:lumMod val="50000"/>
              </a:schemeClr>
            </a:solidFill>
            <a:ln w="12700">
              <a:noFill/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658579082789614E-4"/>
                  <c:y val="-5.9645434094793507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000" dirty="0" smtClean="0"/>
                      <a:t>6</a:t>
                    </a:r>
                    <a:r>
                      <a:rPr lang="en-US" altLang="en-US" dirty="0" smtClean="0"/>
                      <a:t>.42</a:t>
                    </a:r>
                    <a:endParaRPr lang="en-US" alt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en-US" sz="1000" smtClean="0"/>
                      <a:t>7</a:t>
                    </a:r>
                    <a:r>
                      <a:rPr lang="en-US" altLang="en-US" smtClean="0"/>
                      <a:t>.52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altLang="en-US" sz="1000" smtClean="0"/>
                      <a:t>6</a:t>
                    </a:r>
                    <a:r>
                      <a:rPr lang="en-US" altLang="en-US" smtClean="0"/>
                      <a:t>.92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_);\(#,##0.00\)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chemeClr val="bg1"/>
                    </a:solidFill>
                    <a:latin typeface="+mn-ea"/>
                    <a:ea typeface="+mn-ea"/>
                    <a:cs typeface="Times New Roman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대조군1</c:v>
                </c:pt>
                <c:pt idx="1">
                  <c:v>대조군2</c:v>
                </c:pt>
                <c:pt idx="2">
                  <c:v>부킹567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2.7600000000000002</c:v>
                </c:pt>
                <c:pt idx="1">
                  <c:v>3</c:v>
                </c:pt>
                <c:pt idx="2">
                  <c:v>2.7680000000000002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 w="3175">
              <a:solidFill>
                <a:schemeClr val="tx1"/>
              </a:solidFill>
              <a:prstDash val="sysDash"/>
            </a:ln>
          </c:spPr>
        </c:serLines>
        <c:axId val="10868224"/>
        <c:axId val="41898496"/>
      </c:barChart>
      <c:catAx>
        <c:axId val="1086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Times New Roman"/>
              </a:defRPr>
            </a:pPr>
            <a:endParaRPr lang="ko-KR"/>
          </a:p>
        </c:txPr>
        <c:crossAx val="41898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898496"/>
        <c:scaling>
          <c:orientation val="minMax"/>
          <c:max val="24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108682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306010928962015E-3"/>
          <c:y val="4.8498845265588855E-2"/>
          <c:w val="0.96857923497267762"/>
          <c:h val="0.903002309468822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5">
                <a:lumMod val="50000"/>
              </a:schemeClr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 w="12700">
                <a:noFill/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 w="12700">
                <a:noFill/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 w="12700">
                <a:noFill/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sz="800" dirty="0" smtClean="0">
                        <a:solidFill>
                          <a:schemeClr val="bg1"/>
                        </a:solidFill>
                        <a:latin typeface="+mn-lt"/>
                      </a:rPr>
                      <a:t>1</a:t>
                    </a:r>
                    <a:r>
                      <a:rPr lang="en-US" altLang="en-US" dirty="0" smtClean="0">
                        <a:solidFill>
                          <a:schemeClr val="bg1"/>
                        </a:solidFill>
                        <a:latin typeface="+mn-lt"/>
                      </a:rPr>
                      <a:t>1520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en-US" sz="800" dirty="0" smtClean="0"/>
                      <a:t>1</a:t>
                    </a:r>
                    <a:r>
                      <a:rPr lang="en-US" altLang="en-US" dirty="0" smtClean="0"/>
                      <a:t>1520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chemeClr val="bg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대조군1</c:v>
                </c:pt>
                <c:pt idx="1">
                  <c:v>대조군2</c:v>
                </c:pt>
                <c:pt idx="2">
                  <c:v>부킹567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11.52</c:v>
                </c:pt>
                <c:pt idx="1">
                  <c:v>11.52</c:v>
                </c:pt>
                <c:pt idx="2">
                  <c:v>6.48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 w="3175">
              <a:solidFill>
                <a:schemeClr val="tx1"/>
              </a:solidFill>
              <a:prstDash val="sysDash"/>
            </a:ln>
          </c:spPr>
        </c:serLines>
        <c:axId val="10868736"/>
        <c:axId val="41896192"/>
      </c:barChart>
      <c:catAx>
        <c:axId val="1086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Times New Roman"/>
              </a:defRPr>
            </a:pPr>
            <a:endParaRPr lang="ko-KR"/>
          </a:p>
        </c:txPr>
        <c:crossAx val="4189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896192"/>
        <c:scaling>
          <c:orientation val="minMax"/>
          <c:max val="24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108687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7033-9308-403F-9BB0-7D423496496A}" type="datetimeFigureOut">
              <a:rPr lang="ko-KR" altLang="en-US" smtClean="0"/>
              <a:t>2013-12-03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901-ADCF-48C6-8849-8DD7A2F9B0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7033-9308-403F-9BB0-7D423496496A}" type="datetimeFigureOut">
              <a:rPr lang="ko-KR" altLang="en-US" smtClean="0"/>
              <a:t>2013-12-03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901-ADCF-48C6-8849-8DD7A2F9B0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7033-9308-403F-9BB0-7D423496496A}" type="datetimeFigureOut">
              <a:rPr lang="ko-KR" altLang="en-US" smtClean="0"/>
              <a:t>2013-12-03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901-ADCF-48C6-8849-8DD7A2F9B0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7033-9308-403F-9BB0-7D423496496A}" type="datetimeFigureOut">
              <a:rPr lang="ko-KR" altLang="en-US" smtClean="0"/>
              <a:t>2013-12-03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901-ADCF-48C6-8849-8DD7A2F9B0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7033-9308-403F-9BB0-7D423496496A}" type="datetimeFigureOut">
              <a:rPr lang="ko-KR" altLang="en-US" smtClean="0"/>
              <a:t>2013-12-03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901-ADCF-48C6-8849-8DD7A2F9B0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7033-9308-403F-9BB0-7D423496496A}" type="datetimeFigureOut">
              <a:rPr lang="ko-KR" altLang="en-US" smtClean="0"/>
              <a:t>2013-12-03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901-ADCF-48C6-8849-8DD7A2F9B0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7033-9308-403F-9BB0-7D423496496A}" type="datetimeFigureOut">
              <a:rPr lang="ko-KR" altLang="en-US" smtClean="0"/>
              <a:t>2013-12-03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901-ADCF-48C6-8849-8DD7A2F9B0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7033-9308-403F-9BB0-7D423496496A}" type="datetimeFigureOut">
              <a:rPr lang="ko-KR" altLang="en-US" smtClean="0"/>
              <a:t>2013-12-03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901-ADCF-48C6-8849-8DD7A2F9B0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7033-9308-403F-9BB0-7D423496496A}" type="datetimeFigureOut">
              <a:rPr lang="ko-KR" altLang="en-US" smtClean="0"/>
              <a:t>2013-12-03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901-ADCF-48C6-8849-8DD7A2F9B0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7033-9308-403F-9BB0-7D423496496A}" type="datetimeFigureOut">
              <a:rPr lang="ko-KR" altLang="en-US" smtClean="0"/>
              <a:t>2013-12-03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901-ADCF-48C6-8849-8DD7A2F9B0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7033-9308-403F-9BB0-7D423496496A}" type="datetimeFigureOut">
              <a:rPr lang="ko-KR" altLang="en-US" smtClean="0"/>
              <a:t>2013-12-03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901-ADCF-48C6-8849-8DD7A2F9B0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7033-9308-403F-9BB0-7D423496496A}" type="datetimeFigureOut">
              <a:rPr lang="ko-KR" altLang="en-US" smtClean="0"/>
              <a:t>2013-12-03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A7901-ADCF-48C6-8849-8DD7A2F9B0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36512" y="0"/>
            <a:ext cx="6894512" cy="9144000"/>
          </a:xfrm>
          <a:prstGeom prst="rect">
            <a:avLst/>
          </a:prstGeom>
          <a:gradFill flip="none" rotWithShape="1">
            <a:gsLst>
              <a:gs pos="31000">
                <a:srgbClr val="07101B"/>
              </a:gs>
              <a:gs pos="100000">
                <a:schemeClr val="tx2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88640" y="251520"/>
            <a:ext cx="2489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</a:rPr>
              <a:t>2011 2</a:t>
            </a:r>
            <a:r>
              <a:rPr lang="ko-KR" altLang="en-US" sz="1200" b="1" dirty="0" smtClean="0">
                <a:solidFill>
                  <a:schemeClr val="bg1"/>
                </a:solidFill>
              </a:rPr>
              <a:t>학기 소프트웨어 종합설계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1531678" y="3621783"/>
            <a:ext cx="1188526" cy="765406"/>
          </a:xfrm>
          <a:prstGeom prst="ellipse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타원 7"/>
          <p:cNvSpPr/>
          <p:nvPr/>
        </p:nvSpPr>
        <p:spPr>
          <a:xfrm>
            <a:off x="1061030" y="3362414"/>
            <a:ext cx="2139346" cy="1301194"/>
          </a:xfrm>
          <a:prstGeom prst="ellipse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368566" y="2932916"/>
            <a:ext cx="3581426" cy="2143140"/>
          </a:xfrm>
          <a:prstGeom prst="ellipse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2021165" y="3933048"/>
            <a:ext cx="142876" cy="1428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2100878" y="4139952"/>
            <a:ext cx="14393" cy="150361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그룹 15"/>
          <p:cNvGrpSpPr/>
          <p:nvPr/>
        </p:nvGrpSpPr>
        <p:grpSpPr>
          <a:xfrm>
            <a:off x="1196752" y="1489906"/>
            <a:ext cx="432048" cy="1008112"/>
            <a:chOff x="2771800" y="908720"/>
            <a:chExt cx="432048" cy="1008112"/>
          </a:xfrm>
        </p:grpSpPr>
        <p:sp>
          <p:nvSpPr>
            <p:cNvPr id="13" name="타원 12"/>
            <p:cNvSpPr/>
            <p:nvPr/>
          </p:nvSpPr>
          <p:spPr>
            <a:xfrm>
              <a:off x="2771800" y="908720"/>
              <a:ext cx="432048" cy="43204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모서리가 둥근 직사각형 13"/>
            <p:cNvSpPr/>
            <p:nvPr/>
          </p:nvSpPr>
          <p:spPr>
            <a:xfrm>
              <a:off x="2771800" y="1340768"/>
              <a:ext cx="432048" cy="504056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2771800" y="1412776"/>
              <a:ext cx="432048" cy="5040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그룹 32"/>
          <p:cNvGrpSpPr/>
          <p:nvPr/>
        </p:nvGrpSpPr>
        <p:grpSpPr>
          <a:xfrm>
            <a:off x="2636912" y="1561914"/>
            <a:ext cx="432048" cy="1008112"/>
            <a:chOff x="2771800" y="908720"/>
            <a:chExt cx="432048" cy="1008112"/>
          </a:xfrm>
        </p:grpSpPr>
        <p:sp>
          <p:nvSpPr>
            <p:cNvPr id="17" name="타원 16"/>
            <p:cNvSpPr/>
            <p:nvPr/>
          </p:nvSpPr>
          <p:spPr>
            <a:xfrm>
              <a:off x="2771800" y="908720"/>
              <a:ext cx="432048" cy="43204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모서리가 둥근 직사각형 17"/>
            <p:cNvSpPr/>
            <p:nvPr/>
          </p:nvSpPr>
          <p:spPr>
            <a:xfrm>
              <a:off x="2771800" y="1340768"/>
              <a:ext cx="432048" cy="504056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2771800" y="1412776"/>
              <a:ext cx="432048" cy="5040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0" name="그룹 37"/>
          <p:cNvGrpSpPr/>
          <p:nvPr/>
        </p:nvGrpSpPr>
        <p:grpSpPr>
          <a:xfrm>
            <a:off x="4437112" y="2354002"/>
            <a:ext cx="432048" cy="1008112"/>
            <a:chOff x="2771800" y="908720"/>
            <a:chExt cx="432048" cy="1008112"/>
          </a:xfrm>
        </p:grpSpPr>
        <p:sp>
          <p:nvSpPr>
            <p:cNvPr id="21" name="타원 20"/>
            <p:cNvSpPr/>
            <p:nvPr/>
          </p:nvSpPr>
          <p:spPr>
            <a:xfrm>
              <a:off x="2771800" y="908720"/>
              <a:ext cx="432048" cy="43204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모서리가 둥근 직사각형 21"/>
            <p:cNvSpPr/>
            <p:nvPr/>
          </p:nvSpPr>
          <p:spPr>
            <a:xfrm>
              <a:off x="2771800" y="1340768"/>
              <a:ext cx="432048" cy="504056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2771800" y="1412776"/>
              <a:ext cx="432048" cy="5040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4" name="직사각형 23"/>
          <p:cNvSpPr/>
          <p:nvPr/>
        </p:nvSpPr>
        <p:spPr>
          <a:xfrm>
            <a:off x="2979712" y="5148064"/>
            <a:ext cx="6858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b="1" dirty="0" smtClean="0">
                <a:solidFill>
                  <a:schemeClr val="bg1"/>
                </a:solidFill>
              </a:rPr>
              <a:t>사용자 이동 데이터를 이용한 </a:t>
            </a:r>
            <a:endParaRPr lang="en-US" altLang="ko-KR" sz="2000" b="1" dirty="0" smtClean="0">
              <a:solidFill>
                <a:schemeClr val="bg1"/>
              </a:solidFill>
            </a:endParaRPr>
          </a:p>
          <a:p>
            <a:r>
              <a:rPr lang="ko-KR" altLang="en-US" sz="2000" b="1" dirty="0" smtClean="0">
                <a:solidFill>
                  <a:schemeClr val="bg1"/>
                </a:solidFill>
              </a:rPr>
              <a:t>무선 이동장치의 네트워크</a:t>
            </a:r>
            <a:endParaRPr lang="en-US" altLang="ko-KR" sz="2000" b="1" dirty="0" smtClean="0">
              <a:solidFill>
                <a:schemeClr val="bg1"/>
              </a:solidFill>
            </a:endParaRPr>
          </a:p>
          <a:p>
            <a:r>
              <a:rPr lang="ko-KR" altLang="en-US" sz="2000" b="1" dirty="0" smtClean="0">
                <a:solidFill>
                  <a:schemeClr val="bg1"/>
                </a:solidFill>
              </a:rPr>
              <a:t>인터페이스 선택 기법</a:t>
            </a:r>
            <a:endParaRPr lang="en-US" altLang="ko-KR" sz="2000" b="1" dirty="0" smtClean="0">
              <a:solidFill>
                <a:schemeClr val="bg1"/>
              </a:solidFill>
            </a:endParaRPr>
          </a:p>
        </p:txBody>
      </p:sp>
      <p:cxnSp>
        <p:nvCxnSpPr>
          <p:cNvPr id="27" name="직선 연결선 26"/>
          <p:cNvCxnSpPr/>
          <p:nvPr/>
        </p:nvCxnSpPr>
        <p:spPr>
          <a:xfrm flipH="1">
            <a:off x="2132856" y="5652120"/>
            <a:ext cx="72008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29000" y="5722381"/>
            <a:ext cx="331236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altLang="ko-KR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endParaRPr lang="en-US" altLang="ko-KR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endParaRPr lang="en-US" altLang="ko-KR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endParaRPr lang="ko-KR" altLang="en-US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altLang="ko-KR" b="1" dirty="0" smtClean="0">
                <a:solidFill>
                  <a:schemeClr val="bg1"/>
                </a:solidFill>
              </a:rPr>
              <a:t/>
            </a:r>
            <a:br>
              <a:rPr lang="en-US" altLang="ko-KR" b="1" dirty="0" smtClean="0">
                <a:solidFill>
                  <a:schemeClr val="bg1"/>
                </a:solidFill>
              </a:rPr>
            </a:br>
            <a:r>
              <a:rPr lang="ko-KR" alt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연세대학교 컴퓨터과학</a:t>
            </a:r>
          </a:p>
          <a:p>
            <a:pPr algn="r"/>
            <a:endParaRPr lang="en-US" altLang="ko-KR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altLang="ko-K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 </a:t>
            </a:r>
            <a:r>
              <a:rPr lang="en-US" altLang="ko-KR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ko-KR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(O </a:t>
            </a:r>
            <a:r>
              <a:rPr lang="en-US" altLang="ko-KR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ko-KR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en-US" altLang="ko-KR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 </a:t>
            </a:r>
            <a:r>
              <a:rPr lang="en-US" altLang="ko-KR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ko-KR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ko-K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  <a:endParaRPr lang="en-US" altLang="ko-KR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r"/>
            <a:endParaRPr lang="en-US" altLang="ko-KR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ko-KR" alt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지도</a:t>
            </a:r>
            <a:r>
              <a:rPr lang="en-US" altLang="ko-K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</a:t>
            </a:r>
            <a:r>
              <a:rPr lang="en-US" altLang="ko-KR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 </a:t>
            </a:r>
            <a:r>
              <a:rPr lang="en-US" altLang="ko-KR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ko-KR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ko-KR" alt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ko-KR" alt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교수님</a:t>
            </a:r>
            <a:endParaRPr lang="en-US" altLang="ko-KR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-36512"/>
            <a:ext cx="6858000" cy="9144000"/>
          </a:xfrm>
          <a:prstGeom prst="rect">
            <a:avLst/>
          </a:prstGeom>
          <a:solidFill>
            <a:srgbClr val="E7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0" y="-36512"/>
            <a:ext cx="6858000" cy="4766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149080" y="10750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 </a:t>
            </a:r>
            <a:r>
              <a:rPr lang="en-US" altLang="ko-KR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sz="1400" b="1" dirty="0" smtClean="0">
                <a:solidFill>
                  <a:schemeClr val="bg2"/>
                </a:solidFill>
              </a:rPr>
              <a:t> </a:t>
            </a:r>
            <a:r>
              <a:rPr lang="en-US" altLang="ko-KR" sz="1400" b="1" dirty="0" smtClean="0">
                <a:solidFill>
                  <a:schemeClr val="bg2"/>
                </a:solidFill>
              </a:rPr>
              <a:t>- </a:t>
            </a:r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 </a:t>
            </a:r>
            <a:r>
              <a:rPr lang="en-US" altLang="ko-KR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ko-KR" sz="1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 </a:t>
            </a:r>
            <a:r>
              <a:rPr lang="en-US" altLang="ko-KR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07360" y="755576"/>
            <a:ext cx="47371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/>
              <a:t>Introduce</a:t>
            </a:r>
            <a:endParaRPr lang="ko-KR" altLang="en-US" sz="16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395536" y="1111946"/>
            <a:ext cx="60578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/>
        </p:nvSpPr>
        <p:spPr>
          <a:xfrm>
            <a:off x="2564904" y="1593538"/>
            <a:ext cx="3888432" cy="1828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100" dirty="0" smtClean="0"/>
              <a:t> 본 연구는 </a:t>
            </a:r>
            <a:r>
              <a:rPr lang="ko-KR" altLang="en-US" sz="1100" dirty="0" err="1" smtClean="0"/>
              <a:t>스마트폰</a:t>
            </a:r>
            <a:r>
              <a:rPr lang="en-US" altLang="ko-KR" sz="1100" dirty="0" smtClean="0"/>
              <a:t>, </a:t>
            </a:r>
            <a:r>
              <a:rPr lang="ko-KR" altLang="en-US" sz="1100" dirty="0" err="1" smtClean="0"/>
              <a:t>태블릿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PC </a:t>
            </a:r>
            <a:r>
              <a:rPr lang="ko-KR" altLang="en-US" sz="1100" dirty="0" smtClean="0"/>
              <a:t>등 무선 이동 장치에서 무선 네트워크 인터페이스를 자동으로 선택하여 사용자의 편의를 증대시키고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무선 이동 장치의 이용 효율성을 증가시키기 위한 연구이다</a:t>
            </a:r>
            <a:r>
              <a:rPr lang="en-US" altLang="ko-KR" sz="1100" dirty="0" smtClean="0"/>
              <a:t>. </a:t>
            </a:r>
            <a:r>
              <a:rPr lang="ko-KR" altLang="en-US" sz="1100" dirty="0" smtClean="0"/>
              <a:t>본 연구는 다음과 같은 두 가지 측면에서 향상된 시스템을 제안하는 것을 목표로 한다</a:t>
            </a:r>
            <a:r>
              <a:rPr lang="en-US" altLang="ko-KR" sz="1100" dirty="0" smtClean="0"/>
              <a:t>.</a:t>
            </a:r>
          </a:p>
          <a:p>
            <a:pPr>
              <a:lnSpc>
                <a:spcPct val="130000"/>
              </a:lnSpc>
            </a:pPr>
            <a:endParaRPr lang="en-US" altLang="ko-KR" sz="1100" dirty="0"/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ko-KR" altLang="en-US" sz="1100" dirty="0" smtClean="0"/>
              <a:t>무선 데이터 전송 속도</a:t>
            </a:r>
            <a:endParaRPr lang="en-US" altLang="ko-KR" sz="1100" dirty="0" smtClean="0"/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ko-KR" altLang="en-US" sz="1100" dirty="0" smtClean="0"/>
              <a:t>배터리 파워 사용량 절감</a:t>
            </a:r>
            <a:endParaRPr lang="en-US" altLang="ko-KR" sz="1100" dirty="0" smtClean="0"/>
          </a:p>
        </p:txBody>
      </p:sp>
      <p:pic>
        <p:nvPicPr>
          <p:cNvPr id="12" name="Picture 2" descr="C:\Users\BCYOO\Desktop\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1492976"/>
            <a:ext cx="2016224" cy="1710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직사각형 12"/>
          <p:cNvSpPr/>
          <p:nvPr/>
        </p:nvSpPr>
        <p:spPr>
          <a:xfrm>
            <a:off x="404664" y="3475611"/>
            <a:ext cx="5976664" cy="1168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100" dirty="0"/>
              <a:t> 본 연구에서는 무선 네트워크에 관한 기존 연구들에 비해 이용자의 시간 및 </a:t>
            </a:r>
            <a:r>
              <a:rPr lang="ko-KR" altLang="en-US" sz="1100" dirty="0" err="1"/>
              <a:t>장소별</a:t>
            </a:r>
            <a:r>
              <a:rPr lang="ko-KR" altLang="en-US" sz="1100" dirty="0"/>
              <a:t> 이동 </a:t>
            </a:r>
            <a:r>
              <a:rPr lang="ko-KR" altLang="en-US" sz="1100" dirty="0" err="1"/>
              <a:t>스케쥴</a:t>
            </a:r>
            <a:r>
              <a:rPr lang="ko-KR" altLang="en-US" sz="1100" dirty="0"/>
              <a:t> 데이터를 이용하였다</a:t>
            </a:r>
            <a:r>
              <a:rPr lang="en-US" altLang="ko-KR" sz="1100" dirty="0"/>
              <a:t>. </a:t>
            </a:r>
            <a:r>
              <a:rPr lang="ko-KR" altLang="en-US" sz="1100" dirty="0"/>
              <a:t>이를 통해 시간대 별 유저의 이동과 </a:t>
            </a:r>
            <a:r>
              <a:rPr lang="en-US" altLang="ko-KR" sz="1100" dirty="0" err="1"/>
              <a:t>WiFi</a:t>
            </a:r>
            <a:r>
              <a:rPr lang="en-US" altLang="ko-KR" sz="1100" dirty="0"/>
              <a:t> </a:t>
            </a:r>
            <a:r>
              <a:rPr lang="ko-KR" altLang="en-US" sz="1100" dirty="0"/>
              <a:t>및 </a:t>
            </a:r>
            <a:r>
              <a:rPr lang="en-US" altLang="ko-KR" sz="1100" dirty="0"/>
              <a:t>3G </a:t>
            </a:r>
            <a:r>
              <a:rPr lang="ko-KR" altLang="en-US" sz="1100" dirty="0"/>
              <a:t>등 무선네트워크 인터페이스 이용 패턴을 분석하여 무선 이동 장치에서 이를 자동으로</a:t>
            </a:r>
            <a:r>
              <a:rPr lang="en-US" altLang="ko-KR" sz="1100" dirty="0"/>
              <a:t> </a:t>
            </a:r>
            <a:r>
              <a:rPr lang="ko-KR" altLang="en-US" sz="1100" dirty="0"/>
              <a:t>선택할 수 있도록 하였다</a:t>
            </a:r>
            <a:r>
              <a:rPr lang="en-US" altLang="ko-KR" sz="1100" dirty="0"/>
              <a:t>. </a:t>
            </a:r>
            <a:r>
              <a:rPr lang="ko-KR" altLang="en-US" sz="1100" dirty="0"/>
              <a:t>제안된 시스템의 평가를 위해 시뮬레이션을 설계</a:t>
            </a:r>
            <a:r>
              <a:rPr lang="en-US" altLang="ko-KR" sz="1100" dirty="0"/>
              <a:t>, </a:t>
            </a:r>
            <a:r>
              <a:rPr lang="ko-KR" altLang="en-US" sz="1100" dirty="0"/>
              <a:t>수행하였으며 성능 측정 결과 무선</a:t>
            </a:r>
            <a:r>
              <a:rPr lang="en-US" altLang="ko-KR" sz="1100" dirty="0"/>
              <a:t> </a:t>
            </a:r>
            <a:r>
              <a:rPr lang="ko-KR" altLang="en-US" sz="1100" dirty="0"/>
              <a:t>인터페이스 스캐닝을 위한 배터리 파워 소모가 절감되었다</a:t>
            </a:r>
            <a:r>
              <a:rPr lang="en-US" altLang="ko-KR" sz="1100" dirty="0"/>
              <a:t>.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407360" y="5140513"/>
            <a:ext cx="47371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/>
              <a:t>Background</a:t>
            </a:r>
            <a:endParaRPr lang="ko-KR" altLang="en-US" sz="1600" b="1" dirty="0"/>
          </a:p>
        </p:txBody>
      </p:sp>
      <p:cxnSp>
        <p:nvCxnSpPr>
          <p:cNvPr id="15" name="직선 연결선 14"/>
          <p:cNvCxnSpPr/>
          <p:nvPr/>
        </p:nvCxnSpPr>
        <p:spPr>
          <a:xfrm>
            <a:off x="395536" y="5496883"/>
            <a:ext cx="60578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그룹 28"/>
          <p:cNvGrpSpPr/>
          <p:nvPr/>
        </p:nvGrpSpPr>
        <p:grpSpPr>
          <a:xfrm>
            <a:off x="548680" y="5640898"/>
            <a:ext cx="3087872" cy="1728191"/>
            <a:chOff x="404664" y="6062473"/>
            <a:chExt cx="3749558" cy="1988539"/>
          </a:xfrm>
        </p:grpSpPr>
        <p:graphicFrame>
          <p:nvGraphicFramePr>
            <p:cNvPr id="17" name="Object 2"/>
            <p:cNvGraphicFramePr>
              <a:graphicFrameLocks/>
            </p:cNvGraphicFramePr>
            <p:nvPr/>
          </p:nvGraphicFramePr>
          <p:xfrm>
            <a:off x="404664" y="6444208"/>
            <a:ext cx="3643338" cy="16068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8" name="직사각형 17"/>
            <p:cNvSpPr/>
            <p:nvPr/>
          </p:nvSpPr>
          <p:spPr>
            <a:xfrm>
              <a:off x="1149254" y="6062473"/>
              <a:ext cx="1603324" cy="1730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1100" b="1" dirty="0" smtClean="0"/>
                <a:t>세계 </a:t>
              </a:r>
              <a:r>
                <a:rPr lang="ko-KR" altLang="en-US" sz="1100" b="1" dirty="0" err="1" smtClean="0"/>
                <a:t>핫스팟</a:t>
              </a:r>
              <a:r>
                <a:rPr lang="ko-KR" altLang="en-US" sz="1100" b="1" dirty="0" smtClean="0"/>
                <a:t> 개수 추이</a:t>
              </a:r>
              <a:endParaRPr lang="ko-KR" altLang="en-US" sz="1100" b="1" dirty="0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3290127" y="6516216"/>
              <a:ext cx="864095" cy="1511152"/>
            </a:xfrm>
            <a:prstGeom prst="rect">
              <a:avLst/>
            </a:prstGeom>
            <a:solidFill>
              <a:srgbClr val="E7E4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2980874" y="6245918"/>
              <a:ext cx="837386" cy="2301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700" dirty="0" err="1" smtClean="0"/>
                <a:t>Jiwire</a:t>
              </a:r>
              <a:r>
                <a:rPr lang="en-US" altLang="ko-KR" sz="700" dirty="0" smtClean="0"/>
                <a:t>, 2010 </a:t>
              </a:r>
              <a:endParaRPr lang="ko-KR" altLang="en-US" sz="700" dirty="0"/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3717032" y="5580112"/>
            <a:ext cx="3068960" cy="1792648"/>
            <a:chOff x="3789040" y="5365379"/>
            <a:chExt cx="3672408" cy="2033892"/>
          </a:xfrm>
        </p:grpSpPr>
        <p:graphicFrame>
          <p:nvGraphicFramePr>
            <p:cNvPr id="25" name="Object 2"/>
            <p:cNvGraphicFramePr>
              <a:graphicFrameLocks/>
            </p:cNvGraphicFramePr>
            <p:nvPr/>
          </p:nvGraphicFramePr>
          <p:xfrm>
            <a:off x="3789040" y="5792466"/>
            <a:ext cx="3643338" cy="16068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6" name="직사각형 25"/>
            <p:cNvSpPr/>
            <p:nvPr/>
          </p:nvSpPr>
          <p:spPr>
            <a:xfrm>
              <a:off x="4211670" y="5365379"/>
              <a:ext cx="207621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1100" b="1" dirty="0" smtClean="0"/>
                <a:t>국내 </a:t>
              </a:r>
              <a:r>
                <a:rPr lang="ko-KR" altLang="en-US" sz="1100" b="1" dirty="0" err="1" smtClean="0"/>
                <a:t>스마트폰</a:t>
              </a:r>
              <a:r>
                <a:rPr lang="ko-KR" altLang="en-US" sz="1100" b="1" dirty="0" smtClean="0"/>
                <a:t> 이용자 수 추이</a:t>
              </a:r>
              <a:endParaRPr lang="ko-KR" altLang="en-US" sz="1100" b="1" dirty="0"/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6676200" y="5418165"/>
              <a:ext cx="785248" cy="1857807"/>
            </a:xfrm>
            <a:prstGeom prst="rect">
              <a:avLst/>
            </a:prstGeom>
            <a:solidFill>
              <a:srgbClr val="E7E4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6287880" y="5601907"/>
              <a:ext cx="735055" cy="314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ko-KR" altLang="en-US" sz="600" dirty="0" smtClean="0"/>
                <a:t>아시아경제</a:t>
              </a:r>
              <a:r>
                <a:rPr lang="en-US" altLang="ko-KR" sz="600" dirty="0" smtClean="0"/>
                <a:t>, </a:t>
              </a:r>
            </a:p>
            <a:p>
              <a:pPr algn="r"/>
              <a:r>
                <a:rPr lang="en-US" altLang="ko-KR" sz="600" dirty="0" smtClean="0"/>
                <a:t>2011</a:t>
              </a:r>
              <a:endParaRPr lang="ko-KR" altLang="en-US" sz="600" dirty="0"/>
            </a:p>
          </p:txBody>
        </p:sp>
      </p:grpSp>
      <p:sp>
        <p:nvSpPr>
          <p:cNvPr id="31" name="직사각형 30"/>
          <p:cNvSpPr/>
          <p:nvPr/>
        </p:nvSpPr>
        <p:spPr>
          <a:xfrm>
            <a:off x="548680" y="7444769"/>
            <a:ext cx="5544616" cy="1168397"/>
          </a:xfrm>
          <a:prstGeom prst="rect">
            <a:avLst/>
          </a:prstGeom>
          <a:solidFill>
            <a:srgbClr val="E7E4D5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100" dirty="0"/>
              <a:t> 전 세계적으로 </a:t>
            </a:r>
            <a:r>
              <a:rPr lang="en-US" altLang="ko-KR" sz="1100" dirty="0" err="1"/>
              <a:t>WiFi</a:t>
            </a:r>
            <a:r>
              <a:rPr lang="en-US" altLang="ko-KR" sz="1100" dirty="0"/>
              <a:t> </a:t>
            </a:r>
            <a:r>
              <a:rPr lang="ko-KR" altLang="en-US" sz="1100" dirty="0"/>
              <a:t>등 무선 네트워크의 이용은 급격하게 증가하고 있다</a:t>
            </a:r>
            <a:r>
              <a:rPr lang="en-US" altLang="ko-KR" sz="1100" dirty="0"/>
              <a:t>. </a:t>
            </a:r>
            <a:r>
              <a:rPr lang="ko-KR" altLang="en-US" sz="1100" dirty="0"/>
              <a:t>최근 국내 </a:t>
            </a:r>
            <a:r>
              <a:rPr lang="ko-KR" altLang="en-US" sz="1100" dirty="0" err="1"/>
              <a:t>스마트폰의</a:t>
            </a:r>
            <a:r>
              <a:rPr lang="ko-KR" altLang="en-US" sz="1100" dirty="0"/>
              <a:t> 이용자는 </a:t>
            </a:r>
            <a:r>
              <a:rPr lang="en-US" altLang="ko-KR" sz="1100" dirty="0"/>
              <a:t>1500</a:t>
            </a:r>
            <a:r>
              <a:rPr lang="ko-KR" altLang="en-US" sz="1100" dirty="0"/>
              <a:t>만을 돌파하였으며 </a:t>
            </a:r>
            <a:r>
              <a:rPr lang="en-US" altLang="ko-KR" sz="1100" dirty="0"/>
              <a:t>2</a:t>
            </a:r>
            <a:r>
              <a:rPr lang="ko-KR" altLang="en-US" sz="1100" dirty="0"/>
              <a:t>천만 도달을 앞두고 있다</a:t>
            </a:r>
            <a:r>
              <a:rPr lang="en-US" altLang="ko-KR" sz="1100" dirty="0"/>
              <a:t>.</a:t>
            </a:r>
            <a:r>
              <a:rPr lang="ko-KR" altLang="en-US" sz="1100" dirty="0"/>
              <a:t>이러한 급격한 </a:t>
            </a:r>
            <a:r>
              <a:rPr lang="ko-KR" altLang="en-US" sz="1100" dirty="0" err="1"/>
              <a:t>이용량의</a:t>
            </a:r>
            <a:r>
              <a:rPr lang="ko-KR" altLang="en-US" sz="1100" dirty="0"/>
              <a:t> 증가는 무선 네트워크 인터페이스에 대한 연구의 필요성을 나타내고</a:t>
            </a:r>
            <a:r>
              <a:rPr lang="en-US" altLang="ko-KR" sz="1100" dirty="0"/>
              <a:t> </a:t>
            </a:r>
            <a:r>
              <a:rPr lang="ko-KR" altLang="en-US" sz="1100" dirty="0"/>
              <a:t>있다</a:t>
            </a:r>
            <a:r>
              <a:rPr lang="en-US" altLang="ko-KR" sz="1100" dirty="0"/>
              <a:t>. </a:t>
            </a:r>
            <a:r>
              <a:rPr lang="ko-KR" altLang="en-US" sz="1100" dirty="0"/>
              <a:t>특히 </a:t>
            </a:r>
            <a:r>
              <a:rPr lang="en-US" altLang="ko-KR" sz="1100" dirty="0" err="1"/>
              <a:t>WiFi</a:t>
            </a:r>
            <a:r>
              <a:rPr lang="ko-KR" altLang="en-US" sz="1100" dirty="0"/>
              <a:t>와 </a:t>
            </a:r>
            <a:r>
              <a:rPr lang="en-US" altLang="ko-KR" sz="1100" dirty="0"/>
              <a:t>3G </a:t>
            </a:r>
            <a:r>
              <a:rPr lang="ko-KR" altLang="en-US" sz="1100" dirty="0"/>
              <a:t>네트워크 방식이 혼합된 이용 환경에서 사용자의 불편을 줄이고 원활한 이용을 돕는 연구의 필요성이 대두되었다</a:t>
            </a:r>
            <a:r>
              <a:rPr lang="en-US" altLang="ko-KR" sz="11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-36512"/>
            <a:ext cx="6858000" cy="9144000"/>
          </a:xfrm>
          <a:prstGeom prst="rect">
            <a:avLst/>
          </a:prstGeom>
          <a:solidFill>
            <a:srgbClr val="E7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0" y="-36512"/>
            <a:ext cx="6858000" cy="4766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149080" y="10750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 </a:t>
            </a:r>
            <a:r>
              <a:rPr lang="en-US" altLang="ko-KR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sz="1400" b="1" dirty="0">
                <a:solidFill>
                  <a:schemeClr val="bg2"/>
                </a:solidFill>
              </a:rPr>
              <a:t> - </a:t>
            </a:r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 </a:t>
            </a:r>
            <a:r>
              <a:rPr lang="en-US" altLang="ko-KR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, O </a:t>
            </a:r>
            <a:r>
              <a:rPr lang="en-US" altLang="ko-KR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07360" y="755576"/>
            <a:ext cx="47371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/>
              <a:t>Our Approach</a:t>
            </a:r>
            <a:endParaRPr lang="ko-KR" altLang="en-US" sz="16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395536" y="1111946"/>
            <a:ext cx="60578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그룹 44"/>
          <p:cNvGrpSpPr/>
          <p:nvPr/>
        </p:nvGrpSpPr>
        <p:grpSpPr>
          <a:xfrm>
            <a:off x="404664" y="1591294"/>
            <a:ext cx="6143119" cy="1215007"/>
            <a:chOff x="313373" y="1340768"/>
            <a:chExt cx="8439426" cy="1773779"/>
          </a:xfrm>
        </p:grpSpPr>
        <p:sp>
          <p:nvSpPr>
            <p:cNvPr id="9" name="순서도: 직접 액세스 저장소 8"/>
            <p:cNvSpPr/>
            <p:nvPr/>
          </p:nvSpPr>
          <p:spPr>
            <a:xfrm rot="16200000">
              <a:off x="893103" y="2204573"/>
              <a:ext cx="402252" cy="1417693"/>
            </a:xfrm>
            <a:prstGeom prst="flowChartMagneticDrum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ko-KR" sz="700" b="1" dirty="0" smtClean="0"/>
                <a:t>User Schedule Data</a:t>
              </a:r>
              <a:endParaRPr lang="ko-KR" altLang="en-US" sz="700" b="1" dirty="0" smtClean="0"/>
            </a:p>
          </p:txBody>
        </p:sp>
        <p:sp>
          <p:nvSpPr>
            <p:cNvPr id="10" name="이등변 삼각형 9"/>
            <p:cNvSpPr/>
            <p:nvPr/>
          </p:nvSpPr>
          <p:spPr>
            <a:xfrm rot="5400000">
              <a:off x="1481697" y="2322458"/>
              <a:ext cx="1440160" cy="144015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30170" y="1902605"/>
              <a:ext cx="2218997" cy="673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chemeClr val="tx2"/>
                  </a:solidFill>
                </a:rPr>
                <a:t>…</a:t>
              </a:r>
              <a:endParaRPr lang="ko-KR" altLang="en-US" sz="2400" b="1" dirty="0">
                <a:solidFill>
                  <a:schemeClr val="tx2"/>
                </a:solidFill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>
            <a:xfrm flipV="1">
              <a:off x="3260583" y="1969867"/>
              <a:ext cx="986222" cy="366778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flipV="1">
              <a:off x="4431721" y="2372119"/>
              <a:ext cx="1047860" cy="187999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 flipV="1">
              <a:off x="4370082" y="1880478"/>
              <a:ext cx="1171138" cy="5391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3260583" y="2336645"/>
              <a:ext cx="1047860" cy="214252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370082" y="2595592"/>
              <a:ext cx="1171138" cy="312862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타원 16"/>
            <p:cNvSpPr>
              <a:spLocks noChangeAspect="1"/>
            </p:cNvSpPr>
            <p:nvPr/>
          </p:nvSpPr>
          <p:spPr>
            <a:xfrm>
              <a:off x="3075668" y="2164875"/>
              <a:ext cx="422436" cy="38487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400" b="1" dirty="0" smtClean="0"/>
                <a:t>L1</a:t>
              </a:r>
              <a:endParaRPr lang="ko-KR" altLang="en-US" sz="400" b="1" dirty="0" smtClean="0"/>
            </a:p>
          </p:txBody>
        </p:sp>
        <p:sp>
          <p:nvSpPr>
            <p:cNvPr id="18" name="타원 17"/>
            <p:cNvSpPr>
              <a:spLocks noChangeAspect="1"/>
            </p:cNvSpPr>
            <p:nvPr/>
          </p:nvSpPr>
          <p:spPr>
            <a:xfrm>
              <a:off x="4061889" y="1762624"/>
              <a:ext cx="422436" cy="38487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400" b="1" dirty="0" smtClean="0"/>
                <a:t>L2</a:t>
              </a:r>
              <a:endParaRPr lang="ko-KR" altLang="en-US" sz="400" b="1" dirty="0" smtClean="0"/>
            </a:p>
          </p:txBody>
        </p:sp>
        <p:sp>
          <p:nvSpPr>
            <p:cNvPr id="19" name="타원 18"/>
            <p:cNvSpPr>
              <a:spLocks noChangeAspect="1"/>
            </p:cNvSpPr>
            <p:nvPr/>
          </p:nvSpPr>
          <p:spPr>
            <a:xfrm>
              <a:off x="4123528" y="2388348"/>
              <a:ext cx="422436" cy="38487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400" b="1" dirty="0" smtClean="0"/>
                <a:t>L3</a:t>
              </a:r>
              <a:endParaRPr lang="ko-KR" altLang="en-US" sz="400" b="1" dirty="0" smtClean="0"/>
            </a:p>
          </p:txBody>
        </p:sp>
        <p:sp>
          <p:nvSpPr>
            <p:cNvPr id="20" name="타원 19"/>
            <p:cNvSpPr>
              <a:spLocks noChangeAspect="1"/>
            </p:cNvSpPr>
            <p:nvPr/>
          </p:nvSpPr>
          <p:spPr>
            <a:xfrm>
              <a:off x="5294666" y="2209570"/>
              <a:ext cx="422436" cy="38487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400" b="1" dirty="0" smtClean="0"/>
                <a:t>L5</a:t>
              </a:r>
              <a:endParaRPr lang="ko-KR" altLang="en-US" sz="400" b="1" dirty="0" smtClean="0"/>
            </a:p>
          </p:txBody>
        </p:sp>
        <p:sp>
          <p:nvSpPr>
            <p:cNvPr id="21" name="타원 20"/>
            <p:cNvSpPr>
              <a:spLocks noChangeAspect="1"/>
            </p:cNvSpPr>
            <p:nvPr/>
          </p:nvSpPr>
          <p:spPr>
            <a:xfrm>
              <a:off x="5294666" y="2701211"/>
              <a:ext cx="422436" cy="38487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400" b="1" dirty="0" smtClean="0"/>
                <a:t>L6</a:t>
              </a:r>
              <a:endParaRPr lang="ko-KR" altLang="en-US" sz="400" b="1" dirty="0" smtClean="0"/>
            </a:p>
          </p:txBody>
        </p:sp>
        <p:sp>
          <p:nvSpPr>
            <p:cNvPr id="22" name="타원 21"/>
            <p:cNvSpPr>
              <a:spLocks noChangeAspect="1"/>
            </p:cNvSpPr>
            <p:nvPr/>
          </p:nvSpPr>
          <p:spPr>
            <a:xfrm>
              <a:off x="5294666" y="1717929"/>
              <a:ext cx="422436" cy="38487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400" b="1" dirty="0" smtClean="0"/>
                <a:t>L4</a:t>
              </a:r>
              <a:endParaRPr lang="ko-KR" altLang="en-US" sz="400" b="1" dirty="0" smtClean="0"/>
            </a:p>
          </p:txBody>
        </p:sp>
        <p:grpSp>
          <p:nvGrpSpPr>
            <p:cNvPr id="23" name="그룹 15"/>
            <p:cNvGrpSpPr/>
            <p:nvPr/>
          </p:nvGrpSpPr>
          <p:grpSpPr>
            <a:xfrm>
              <a:off x="6882297" y="2322459"/>
              <a:ext cx="278846" cy="576064"/>
              <a:chOff x="2771800" y="1024270"/>
              <a:chExt cx="432048" cy="892562"/>
            </a:xfrm>
            <a:solidFill>
              <a:schemeClr val="tx2"/>
            </a:solidFill>
          </p:grpSpPr>
          <p:sp>
            <p:nvSpPr>
              <p:cNvPr id="24" name="타원 23"/>
              <p:cNvSpPr/>
              <p:nvPr/>
            </p:nvSpPr>
            <p:spPr>
              <a:xfrm flipH="1">
                <a:off x="2814780" y="1024270"/>
                <a:ext cx="360040" cy="3600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25" name="모서리가 둥근 직사각형 24"/>
              <p:cNvSpPr/>
              <p:nvPr/>
            </p:nvSpPr>
            <p:spPr>
              <a:xfrm>
                <a:off x="2771800" y="1340768"/>
                <a:ext cx="432048" cy="504056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2771800" y="1412776"/>
                <a:ext cx="432048" cy="50405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</p:grpSp>
        <p:grpSp>
          <p:nvGrpSpPr>
            <p:cNvPr id="27" name="그룹 26"/>
            <p:cNvGrpSpPr/>
            <p:nvPr/>
          </p:nvGrpSpPr>
          <p:grpSpPr>
            <a:xfrm>
              <a:off x="7213309" y="2553559"/>
              <a:ext cx="144016" cy="316498"/>
              <a:chOff x="6012160" y="5776798"/>
              <a:chExt cx="144016" cy="316498"/>
            </a:xfrm>
          </p:grpSpPr>
          <p:sp>
            <p:nvSpPr>
              <p:cNvPr id="28" name="모서리가 둥근 직사각형 27"/>
              <p:cNvSpPr/>
              <p:nvPr/>
            </p:nvSpPr>
            <p:spPr>
              <a:xfrm>
                <a:off x="6012160" y="5877272"/>
                <a:ext cx="144016" cy="216024"/>
              </a:xfrm>
              <a:prstGeom prst="round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00" dirty="0" smtClean="0"/>
              </a:p>
            </p:txBody>
          </p:sp>
          <p:cxnSp>
            <p:nvCxnSpPr>
              <p:cNvPr id="29" name="직선 연결선 28"/>
              <p:cNvCxnSpPr/>
              <p:nvPr/>
            </p:nvCxnSpPr>
            <p:spPr>
              <a:xfrm>
                <a:off x="6098682" y="5776798"/>
                <a:ext cx="0" cy="288032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번개 29"/>
            <p:cNvSpPr/>
            <p:nvPr/>
          </p:nvSpPr>
          <p:spPr>
            <a:xfrm rot="4183859">
              <a:off x="7258439" y="2019211"/>
              <a:ext cx="489634" cy="528988"/>
            </a:xfrm>
            <a:prstGeom prst="lightningBol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 smtClean="0"/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313373" y="1340768"/>
              <a:ext cx="1956002" cy="3145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800" b="1" dirty="0" smtClean="0"/>
                <a:t>사용자 </a:t>
              </a:r>
              <a:r>
                <a:rPr lang="ko-KR" altLang="en-US" sz="800" b="1" dirty="0" err="1" smtClean="0"/>
                <a:t>스케쥴</a:t>
              </a:r>
              <a:r>
                <a:rPr lang="ko-KR" altLang="en-US" sz="800" b="1" dirty="0" smtClean="0"/>
                <a:t> 데이터 분석</a:t>
              </a:r>
              <a:endParaRPr lang="ko-KR" altLang="en-US" sz="800" b="1" dirty="0"/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2943575" y="1340768"/>
              <a:ext cx="3004253" cy="3145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800" b="1" dirty="0" smtClean="0"/>
                <a:t>사용자 이동 경로 및 데이터 이용 패턴 예측</a:t>
              </a:r>
              <a:endParaRPr lang="ko-KR" altLang="en-US" sz="800" b="1" dirty="0"/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7818400" y="1799238"/>
              <a:ext cx="839482" cy="4942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600" b="1" dirty="0" err="1" smtClean="0">
                  <a:solidFill>
                    <a:schemeClr val="tx2"/>
                  </a:solidFill>
                </a:rPr>
                <a:t>WiFi</a:t>
              </a:r>
              <a:endParaRPr lang="ko-KR" alt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7957746" y="2519318"/>
              <a:ext cx="619260" cy="4942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600" b="1" smtClean="0">
                  <a:solidFill>
                    <a:schemeClr val="tx2"/>
                  </a:solidFill>
                </a:rPr>
                <a:t>3G</a:t>
              </a:r>
              <a:endParaRPr lang="ko-KR" altLang="en-US" sz="1600" b="1" dirty="0">
                <a:solidFill>
                  <a:schemeClr val="tx2"/>
                </a:solidFill>
              </a:endParaRPr>
            </a:p>
          </p:txBody>
        </p:sp>
        <p:grpSp>
          <p:nvGrpSpPr>
            <p:cNvPr id="35" name="그룹 15"/>
            <p:cNvGrpSpPr/>
            <p:nvPr/>
          </p:nvGrpSpPr>
          <p:grpSpPr>
            <a:xfrm>
              <a:off x="2633825" y="2106434"/>
              <a:ext cx="278846" cy="576064"/>
              <a:chOff x="2771800" y="1024270"/>
              <a:chExt cx="432048" cy="892562"/>
            </a:xfrm>
            <a:solidFill>
              <a:schemeClr val="tx2"/>
            </a:solidFill>
          </p:grpSpPr>
          <p:sp>
            <p:nvSpPr>
              <p:cNvPr id="36" name="타원 35"/>
              <p:cNvSpPr/>
              <p:nvPr/>
            </p:nvSpPr>
            <p:spPr>
              <a:xfrm flipH="1">
                <a:off x="2814780" y="1024270"/>
                <a:ext cx="360040" cy="3600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37" name="모서리가 둥근 직사각형 36"/>
              <p:cNvSpPr/>
              <p:nvPr/>
            </p:nvSpPr>
            <p:spPr>
              <a:xfrm>
                <a:off x="2771800" y="1340768"/>
                <a:ext cx="432048" cy="504056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>
                <a:off x="2771800" y="1412776"/>
                <a:ext cx="432048" cy="50405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</p:grpSp>
        <p:grpSp>
          <p:nvGrpSpPr>
            <p:cNvPr id="39" name="그룹 15"/>
            <p:cNvGrpSpPr/>
            <p:nvPr/>
          </p:nvGrpSpPr>
          <p:grpSpPr>
            <a:xfrm>
              <a:off x="905633" y="1674386"/>
              <a:ext cx="432048" cy="892562"/>
              <a:chOff x="2771800" y="1024270"/>
              <a:chExt cx="432048" cy="892562"/>
            </a:xfrm>
            <a:solidFill>
              <a:schemeClr val="tx2"/>
            </a:solidFill>
          </p:grpSpPr>
          <p:sp>
            <p:nvSpPr>
              <p:cNvPr id="40" name="타원 39"/>
              <p:cNvSpPr/>
              <p:nvPr/>
            </p:nvSpPr>
            <p:spPr>
              <a:xfrm flipH="1">
                <a:off x="2814780" y="1024270"/>
                <a:ext cx="360040" cy="3600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41" name="모서리가 둥근 직사각형 40"/>
              <p:cNvSpPr/>
              <p:nvPr/>
            </p:nvSpPr>
            <p:spPr>
              <a:xfrm>
                <a:off x="2771800" y="1340768"/>
                <a:ext cx="432048" cy="504056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>
                <a:off x="2771800" y="1412776"/>
                <a:ext cx="432048" cy="50405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/>
              </a:p>
            </p:txBody>
          </p:sp>
        </p:grpSp>
        <p:sp>
          <p:nvSpPr>
            <p:cNvPr id="43" name="이등변 삼각형 42"/>
            <p:cNvSpPr/>
            <p:nvPr/>
          </p:nvSpPr>
          <p:spPr>
            <a:xfrm rot="5400000">
              <a:off x="5802177" y="2322459"/>
              <a:ext cx="1440160" cy="144015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6514915" y="1340768"/>
              <a:ext cx="2237884" cy="3145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800" b="1" dirty="0" smtClean="0"/>
                <a:t>네트워크 인터페이스 자동 선택</a:t>
              </a:r>
              <a:endParaRPr lang="ko-KR" altLang="en-US" sz="800" b="1" dirty="0"/>
            </a:p>
          </p:txBody>
        </p:sp>
      </p:grpSp>
      <p:sp>
        <p:nvSpPr>
          <p:cNvPr id="46" name="직사각형 45"/>
          <p:cNvSpPr/>
          <p:nvPr/>
        </p:nvSpPr>
        <p:spPr>
          <a:xfrm>
            <a:off x="404664" y="3175470"/>
            <a:ext cx="5976664" cy="1828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100" dirty="0"/>
              <a:t> 본 연구에서는 무선 네트워크에 관한 기존 연구들에 비해 이용자의 시간 및 </a:t>
            </a:r>
            <a:r>
              <a:rPr lang="ko-KR" altLang="en-US" sz="1100" dirty="0" err="1"/>
              <a:t>장소별</a:t>
            </a:r>
            <a:r>
              <a:rPr lang="ko-KR" altLang="en-US" sz="1100" dirty="0"/>
              <a:t> 이동 </a:t>
            </a:r>
            <a:r>
              <a:rPr lang="ko-KR" altLang="en-US" sz="1100" dirty="0" err="1"/>
              <a:t>스케쥴</a:t>
            </a:r>
            <a:r>
              <a:rPr lang="ko-KR" altLang="en-US" sz="1100" dirty="0"/>
              <a:t> 데이터를 이용하였다</a:t>
            </a:r>
            <a:r>
              <a:rPr lang="en-US" altLang="ko-KR" sz="1100" dirty="0"/>
              <a:t>. </a:t>
            </a:r>
            <a:r>
              <a:rPr lang="ko-KR" altLang="en-US" sz="1100" dirty="0" smtClean="0"/>
              <a:t>이용자의 </a:t>
            </a:r>
            <a:r>
              <a:rPr lang="en-US" altLang="ko-KR" sz="1100" dirty="0" err="1" smtClean="0"/>
              <a:t>WiFi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및 </a:t>
            </a:r>
            <a:r>
              <a:rPr lang="en-US" altLang="ko-KR" sz="1100" dirty="0" smtClean="0"/>
              <a:t>3G </a:t>
            </a:r>
            <a:r>
              <a:rPr lang="ko-KR" altLang="en-US" sz="1100" dirty="0" smtClean="0"/>
              <a:t>이용 시나리오를 </a:t>
            </a:r>
            <a:r>
              <a:rPr lang="en-US" altLang="ko-KR" sz="1100" dirty="0" smtClean="0"/>
              <a:t>DB</a:t>
            </a:r>
            <a:r>
              <a:rPr lang="ko-KR" altLang="en-US" sz="1100" dirty="0" smtClean="0"/>
              <a:t>에 저장하여 유저의 </a:t>
            </a:r>
            <a:r>
              <a:rPr lang="ko-KR" altLang="en-US" sz="1100" dirty="0"/>
              <a:t>이동과 </a:t>
            </a:r>
            <a:r>
              <a:rPr lang="en-US" altLang="ko-KR" sz="1100" dirty="0" err="1"/>
              <a:t>WiFi</a:t>
            </a:r>
            <a:r>
              <a:rPr lang="en-US" altLang="ko-KR" sz="1100" dirty="0"/>
              <a:t> </a:t>
            </a:r>
            <a:r>
              <a:rPr lang="ko-KR" altLang="en-US" sz="1100" dirty="0"/>
              <a:t>및 </a:t>
            </a:r>
            <a:r>
              <a:rPr lang="en-US" altLang="ko-KR" sz="1100" dirty="0"/>
              <a:t>3G </a:t>
            </a:r>
            <a:r>
              <a:rPr lang="ko-KR" altLang="en-US" sz="1100" dirty="0"/>
              <a:t>등 무선네트워크 인터페이스 이용 패턴을 </a:t>
            </a:r>
            <a:r>
              <a:rPr lang="ko-KR" altLang="en-US" sz="1100" dirty="0" smtClean="0"/>
              <a:t>파악하였다</a:t>
            </a:r>
            <a:r>
              <a:rPr lang="en-US" altLang="ko-KR" sz="1100" dirty="0" smtClean="0"/>
              <a:t>. </a:t>
            </a:r>
            <a:r>
              <a:rPr lang="ko-KR" altLang="en-US" sz="1100" dirty="0" smtClean="0"/>
              <a:t>이러한 유저 </a:t>
            </a:r>
            <a:r>
              <a:rPr lang="ko-KR" altLang="en-US" sz="1100" dirty="0" err="1" smtClean="0"/>
              <a:t>스케쥴</a:t>
            </a:r>
            <a:r>
              <a:rPr lang="ko-KR" altLang="en-US" sz="1100" dirty="0" smtClean="0"/>
              <a:t> 데이터를 통해 유저의 이동에 따라 </a:t>
            </a:r>
            <a:r>
              <a:rPr lang="en-US" altLang="ko-KR" sz="1100" dirty="0" err="1" smtClean="0"/>
              <a:t>WiFi</a:t>
            </a:r>
            <a:r>
              <a:rPr lang="ko-KR" altLang="en-US" sz="1100" dirty="0" smtClean="0"/>
              <a:t>와 </a:t>
            </a:r>
            <a:r>
              <a:rPr lang="en-US" altLang="ko-KR" sz="1100" dirty="0" smtClean="0"/>
              <a:t>3G </a:t>
            </a:r>
            <a:r>
              <a:rPr lang="ko-KR" altLang="en-US" sz="1100" dirty="0" smtClean="0"/>
              <a:t>무선 네트워크 중 적합한 네트워크를 자동으로 선택할 수 있게 하였다</a:t>
            </a:r>
            <a:r>
              <a:rPr lang="en-US" altLang="ko-KR" sz="1100" dirty="0" smtClean="0"/>
              <a:t>. </a:t>
            </a:r>
            <a:r>
              <a:rPr lang="en-US" altLang="ko-KR" sz="1100" dirty="0" err="1" smtClean="0"/>
              <a:t>WiFi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이용은 </a:t>
            </a:r>
            <a:r>
              <a:rPr lang="en-US" altLang="ko-KR" sz="1100" dirty="0" smtClean="0"/>
              <a:t>3G</a:t>
            </a:r>
            <a:r>
              <a:rPr lang="ko-KR" altLang="en-US" sz="1100" dirty="0" smtClean="0"/>
              <a:t>에 비해 비교적 데이터 전송량이 우수하고 통신 비용을 절감하는 효과가 있다</a:t>
            </a:r>
            <a:r>
              <a:rPr lang="en-US" altLang="ko-KR" sz="1100" dirty="0" smtClean="0"/>
              <a:t>. </a:t>
            </a:r>
            <a:r>
              <a:rPr lang="ko-KR" altLang="en-US" sz="1100" dirty="0" smtClean="0"/>
              <a:t>이동 </a:t>
            </a:r>
            <a:r>
              <a:rPr lang="ko-KR" altLang="en-US" sz="1100" dirty="0" err="1" smtClean="0"/>
              <a:t>장소별로</a:t>
            </a:r>
            <a:r>
              <a:rPr lang="ko-KR" altLang="en-US" sz="1100" dirty="0" smtClean="0"/>
              <a:t> 저장된 </a:t>
            </a:r>
            <a:r>
              <a:rPr lang="en-US" altLang="ko-KR" sz="1100" dirty="0" smtClean="0"/>
              <a:t>account </a:t>
            </a:r>
            <a:r>
              <a:rPr lang="ko-KR" altLang="en-US" sz="1100" dirty="0" smtClean="0"/>
              <a:t>정보를 이용하여 성능이 가장 우수한 </a:t>
            </a:r>
            <a:r>
              <a:rPr lang="en-US" altLang="ko-KR" sz="1100" dirty="0" err="1" smtClean="0"/>
              <a:t>WiFi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인터페이스를 선택하며</a:t>
            </a:r>
            <a:r>
              <a:rPr lang="en-US" altLang="ko-KR" sz="1100" dirty="0" smtClean="0"/>
              <a:t>, 3G </a:t>
            </a:r>
            <a:r>
              <a:rPr lang="ko-KR" altLang="en-US" sz="1100" dirty="0" smtClean="0"/>
              <a:t>이용이 더 적합한 장소에서는 </a:t>
            </a:r>
            <a:r>
              <a:rPr lang="en-US" altLang="ko-KR" sz="1100" dirty="0" err="1" smtClean="0"/>
              <a:t>WiFi</a:t>
            </a:r>
            <a:r>
              <a:rPr lang="en-US" altLang="ko-KR" sz="1100" dirty="0" smtClean="0"/>
              <a:t> scan</a:t>
            </a:r>
            <a:r>
              <a:rPr lang="ko-KR" altLang="en-US" sz="1100" dirty="0" smtClean="0"/>
              <a:t>을 </a:t>
            </a:r>
            <a:r>
              <a:rPr lang="en-US" altLang="ko-KR" sz="1100" dirty="0" smtClean="0"/>
              <a:t>off </a:t>
            </a:r>
            <a:r>
              <a:rPr lang="ko-KR" altLang="en-US" sz="1100" dirty="0" smtClean="0"/>
              <a:t>하여 스캐닝 파워를 절약하도록 하였다</a:t>
            </a:r>
            <a:r>
              <a:rPr lang="en-US" altLang="ko-KR" sz="1100" dirty="0" smtClean="0"/>
              <a:t>.</a:t>
            </a:r>
            <a:endParaRPr lang="en-US" altLang="ko-KR" sz="1100" dirty="0"/>
          </a:p>
        </p:txBody>
      </p:sp>
      <p:cxnSp>
        <p:nvCxnSpPr>
          <p:cNvPr id="47" name="직선 연결선 46"/>
          <p:cNvCxnSpPr/>
          <p:nvPr/>
        </p:nvCxnSpPr>
        <p:spPr>
          <a:xfrm>
            <a:off x="548680" y="529208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직사각형 49"/>
          <p:cNvSpPr/>
          <p:nvPr/>
        </p:nvSpPr>
        <p:spPr>
          <a:xfrm>
            <a:off x="412110" y="5416351"/>
            <a:ext cx="424988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b="1" dirty="0" smtClean="0"/>
              <a:t>사용자 이</a:t>
            </a:r>
            <a:r>
              <a:rPr lang="ko-KR" altLang="en-US" sz="1100" b="1" dirty="0"/>
              <a:t>동</a:t>
            </a:r>
            <a:r>
              <a:rPr lang="ko-KR" altLang="en-US" sz="1100" b="1" dirty="0" smtClean="0"/>
              <a:t>과 네트워크 이용을 </a:t>
            </a:r>
            <a:r>
              <a:rPr lang="ko-KR" altLang="en-US" sz="1100" b="1" dirty="0" err="1" smtClean="0"/>
              <a:t>스케쥴</a:t>
            </a:r>
            <a:r>
              <a:rPr lang="ko-KR" altLang="en-US" sz="1100" b="1" dirty="0" smtClean="0"/>
              <a:t> 데이터의 집합으로 표현</a:t>
            </a:r>
            <a:endParaRPr lang="ko-KR" altLang="en-US" sz="1100" b="1" dirty="0"/>
          </a:p>
        </p:txBody>
      </p:sp>
      <p:grpSp>
        <p:nvGrpSpPr>
          <p:cNvPr id="53" name="그룹 52"/>
          <p:cNvGrpSpPr/>
          <p:nvPr/>
        </p:nvGrpSpPr>
        <p:grpSpPr>
          <a:xfrm>
            <a:off x="332656" y="6084168"/>
            <a:ext cx="3528392" cy="1081856"/>
            <a:chOff x="1475656" y="1359059"/>
            <a:chExt cx="5688632" cy="1312311"/>
          </a:xfrm>
        </p:grpSpPr>
        <p:sp>
          <p:nvSpPr>
            <p:cNvPr id="51" name="직사각형 50"/>
            <p:cNvSpPr/>
            <p:nvPr/>
          </p:nvSpPr>
          <p:spPr>
            <a:xfrm>
              <a:off x="1698740" y="1883141"/>
              <a:ext cx="3350598" cy="7882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50" b="1" dirty="0" err="1" smtClean="0"/>
                <a:t>Tbi</a:t>
              </a:r>
              <a:r>
                <a:rPr lang="en-US" altLang="ko-KR" sz="1050" b="1" dirty="0" smtClean="0"/>
                <a:t>, </a:t>
              </a:r>
              <a:r>
                <a:rPr lang="en-US" altLang="ko-KR" sz="1050" b="1" dirty="0" err="1" smtClean="0"/>
                <a:t>Tfi</a:t>
              </a:r>
              <a:r>
                <a:rPr lang="en-US" altLang="ko-KR" sz="1050" b="1" dirty="0" smtClean="0"/>
                <a:t> – </a:t>
              </a:r>
              <a:r>
                <a:rPr lang="ko-KR" altLang="en-US" sz="1050" b="1" dirty="0" err="1" smtClean="0"/>
                <a:t>스케쥴의</a:t>
              </a:r>
              <a:r>
                <a:rPr lang="ko-KR" altLang="en-US" sz="1050" b="1" dirty="0" smtClean="0"/>
                <a:t> 시작 시간과 종료 시간</a:t>
              </a:r>
              <a:endParaRPr lang="en-US" altLang="ko-KR" sz="1050" b="1" dirty="0" smtClean="0"/>
            </a:p>
            <a:p>
              <a:pPr>
                <a:lnSpc>
                  <a:spcPct val="150000"/>
                </a:lnSpc>
              </a:pPr>
              <a:r>
                <a:rPr lang="en-US" altLang="ko-KR" sz="1050" b="1" dirty="0" smtClean="0"/>
                <a:t>    Li    – </a:t>
              </a:r>
              <a:r>
                <a:rPr lang="ko-KR" altLang="en-US" sz="1050" b="1" dirty="0" err="1" smtClean="0"/>
                <a:t>스케쥴의</a:t>
              </a:r>
              <a:r>
                <a:rPr lang="ko-KR" altLang="en-US" sz="1050" b="1" dirty="0" smtClean="0"/>
                <a:t> 위치</a:t>
              </a:r>
              <a:endParaRPr lang="en-US" altLang="ko-KR" sz="1050" b="1" dirty="0" smtClean="0"/>
            </a:p>
            <a:p>
              <a:pPr>
                <a:lnSpc>
                  <a:spcPct val="150000"/>
                </a:lnSpc>
              </a:pPr>
              <a:r>
                <a:rPr lang="en-US" altLang="ko-KR" sz="1050" b="1" dirty="0" smtClean="0"/>
                <a:t>    Ni   – </a:t>
              </a:r>
              <a:r>
                <a:rPr lang="ko-KR" altLang="en-US" sz="1050" b="1" dirty="0" err="1" smtClean="0"/>
                <a:t>스케쥴에서</a:t>
              </a:r>
              <a:r>
                <a:rPr lang="ko-KR" altLang="en-US" sz="1050" b="1" dirty="0" smtClean="0"/>
                <a:t> 선택하는 네트워크 인터페이스</a:t>
              </a:r>
              <a:endParaRPr lang="ko-KR" altLang="en-US" sz="1050" b="1" dirty="0"/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1475656" y="1359059"/>
              <a:ext cx="5688632" cy="43204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 smtClean="0"/>
                <a:t>User Schedule US(</a:t>
              </a:r>
              <a:r>
                <a:rPr lang="en-US" altLang="ko-KR" sz="1200" b="1" dirty="0" err="1" smtClean="0"/>
                <a:t>U</a:t>
              </a:r>
              <a:r>
                <a:rPr lang="en-US" altLang="ko-KR" sz="800" b="1" dirty="0" err="1" smtClean="0"/>
                <a:t>i</a:t>
              </a:r>
              <a:r>
                <a:rPr lang="en-US" altLang="ko-KR" sz="1200" b="1" dirty="0" smtClean="0"/>
                <a:t>) = { (</a:t>
              </a:r>
              <a:r>
                <a:rPr lang="en-US" altLang="ko-KR" sz="1200" b="1" dirty="0" err="1" smtClean="0"/>
                <a:t>Tb</a:t>
              </a:r>
              <a:r>
                <a:rPr lang="en-US" altLang="ko-KR" sz="800" b="1" dirty="0" err="1" smtClean="0"/>
                <a:t>i</a:t>
              </a:r>
              <a:r>
                <a:rPr lang="en-US" altLang="ko-KR" sz="1200" b="1" dirty="0" smtClean="0"/>
                <a:t>, </a:t>
              </a:r>
              <a:r>
                <a:rPr lang="en-US" altLang="ko-KR" sz="1200" b="1" dirty="0" err="1" smtClean="0"/>
                <a:t>Tf</a:t>
              </a:r>
              <a:r>
                <a:rPr lang="en-US" altLang="ko-KR" sz="800" b="1" dirty="0" err="1" smtClean="0"/>
                <a:t>i</a:t>
              </a:r>
              <a:r>
                <a:rPr lang="en-US" altLang="ko-KR" sz="1200" b="1" dirty="0" smtClean="0"/>
                <a:t>, L</a:t>
              </a:r>
              <a:r>
                <a:rPr lang="en-US" altLang="ko-KR" sz="800" b="1" dirty="0" smtClean="0"/>
                <a:t>i</a:t>
              </a:r>
              <a:r>
                <a:rPr lang="en-US" altLang="ko-KR" sz="1200" b="1" dirty="0" smtClean="0"/>
                <a:t>, N</a:t>
              </a:r>
              <a:r>
                <a:rPr lang="en-US" altLang="ko-KR" sz="800" b="1" dirty="0" smtClean="0"/>
                <a:t>i</a:t>
              </a:r>
              <a:r>
                <a:rPr lang="en-US" altLang="ko-KR" sz="1200" b="1" dirty="0" smtClean="0"/>
                <a:t>), … }</a:t>
              </a:r>
              <a:endParaRPr lang="ko-KR" altLang="en-US" sz="1200" b="1" dirty="0" smtClean="0"/>
            </a:p>
          </p:txBody>
        </p:sp>
      </p:grpSp>
      <p:sp>
        <p:nvSpPr>
          <p:cNvPr id="54" name="직사각형 53"/>
          <p:cNvSpPr/>
          <p:nvPr/>
        </p:nvSpPr>
        <p:spPr>
          <a:xfrm>
            <a:off x="4077072" y="5724128"/>
            <a:ext cx="2376264" cy="185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100" dirty="0"/>
              <a:t> </a:t>
            </a:r>
            <a:r>
              <a:rPr lang="ko-KR" altLang="en-US" sz="1100" dirty="0" smtClean="0"/>
              <a:t>유저 </a:t>
            </a:r>
            <a:r>
              <a:rPr lang="ko-KR" altLang="en-US" sz="1100" dirty="0" err="1" smtClean="0"/>
              <a:t>스케쥴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DB</a:t>
            </a:r>
            <a:r>
              <a:rPr lang="ko-KR" altLang="en-US" sz="1100" dirty="0" smtClean="0"/>
              <a:t>를 이용하여 </a:t>
            </a:r>
            <a:r>
              <a:rPr lang="en-US" altLang="ko-KR" sz="1100" dirty="0" smtClean="0"/>
              <a:t>Wireless AP</a:t>
            </a:r>
            <a:r>
              <a:rPr lang="ko-KR" altLang="en-US" sz="1100" dirty="0" smtClean="0"/>
              <a:t>가 이용 가능한 경우 </a:t>
            </a:r>
            <a:r>
              <a:rPr lang="en-US" altLang="ko-KR" sz="1100" dirty="0" err="1" smtClean="0"/>
              <a:t>WiFi</a:t>
            </a:r>
            <a:r>
              <a:rPr lang="ko-KR" altLang="en-US" sz="1100" dirty="0" smtClean="0"/>
              <a:t>를 활성화 시켜주고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반대의 경우 비활성화 시킨다</a:t>
            </a:r>
            <a:r>
              <a:rPr lang="en-US" altLang="ko-KR" sz="1100" dirty="0" smtClean="0"/>
              <a:t>. </a:t>
            </a:r>
            <a:r>
              <a:rPr lang="ko-KR" altLang="en-US" sz="1100" dirty="0" smtClean="0"/>
              <a:t>또한 사용자 </a:t>
            </a:r>
            <a:r>
              <a:rPr lang="ko-KR" altLang="en-US" sz="1100" dirty="0" err="1" smtClean="0"/>
              <a:t>스케쥴</a:t>
            </a:r>
            <a:r>
              <a:rPr lang="ko-KR" altLang="en-US" sz="1100" dirty="0" smtClean="0"/>
              <a:t> 데이터를 최적화하고 장소에 머무는 시간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데이터 </a:t>
            </a:r>
            <a:r>
              <a:rPr lang="ko-KR" altLang="en-US" sz="1100" dirty="0" err="1" smtClean="0"/>
              <a:t>전송량에</a:t>
            </a:r>
            <a:r>
              <a:rPr lang="ko-KR" altLang="en-US" sz="1100" dirty="0" smtClean="0"/>
              <a:t> 따라 더 효율적인 선택을 가능하게 한다</a:t>
            </a:r>
            <a:r>
              <a:rPr lang="en-US" altLang="ko-KR" sz="1100" dirty="0" smtClean="0"/>
              <a:t>.</a:t>
            </a:r>
            <a:endParaRPr lang="en-US" altLang="ko-KR" sz="1100" dirty="0"/>
          </a:p>
        </p:txBody>
      </p:sp>
      <p:sp>
        <p:nvSpPr>
          <p:cNvPr id="55" name="직사각형 54"/>
          <p:cNvSpPr/>
          <p:nvPr/>
        </p:nvSpPr>
        <p:spPr>
          <a:xfrm>
            <a:off x="980728" y="7668344"/>
            <a:ext cx="2448272" cy="1020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 smtClean="0"/>
              <a:t>[09,  12,  L1,  N1] 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 smtClean="0"/>
              <a:t>[12,  20,  L2,  N2] 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 smtClean="0"/>
              <a:t>[20,  09,  L3,  N1]</a:t>
            </a:r>
            <a:endParaRPr lang="ko-KR" altLang="en-US" sz="1400" b="1" dirty="0" smtClean="0"/>
          </a:p>
        </p:txBody>
      </p:sp>
      <p:sp>
        <p:nvSpPr>
          <p:cNvPr id="56" name="이등변 삼각형 55"/>
          <p:cNvSpPr/>
          <p:nvPr/>
        </p:nvSpPr>
        <p:spPr>
          <a:xfrm rot="5400000">
            <a:off x="3032955" y="8136397"/>
            <a:ext cx="864094" cy="7200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직사각형 56"/>
          <p:cNvSpPr/>
          <p:nvPr/>
        </p:nvSpPr>
        <p:spPr>
          <a:xfrm>
            <a:off x="3966758" y="7753126"/>
            <a:ext cx="2486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accent1"/>
                </a:solidFill>
              </a:rPr>
              <a:t>9~12</a:t>
            </a:r>
            <a:r>
              <a:rPr lang="ko-KR" altLang="en-US" sz="1200" b="1" dirty="0" smtClean="0">
                <a:solidFill>
                  <a:schemeClr val="accent1"/>
                </a:solidFill>
              </a:rPr>
              <a:t>시에는 학교에서 </a:t>
            </a:r>
            <a:r>
              <a:rPr lang="en-US" altLang="ko-KR" sz="1200" b="1" dirty="0" err="1" smtClean="0">
                <a:solidFill>
                  <a:schemeClr val="accent1"/>
                </a:solidFill>
              </a:rPr>
              <a:t>WiFi</a:t>
            </a:r>
            <a:r>
              <a:rPr lang="en-US" altLang="ko-KR" sz="1200" b="1" dirty="0" smtClean="0">
                <a:solidFill>
                  <a:schemeClr val="accent1"/>
                </a:solidFill>
              </a:rPr>
              <a:t> </a:t>
            </a:r>
            <a:r>
              <a:rPr lang="ko-KR" altLang="en-US" sz="1200" b="1" dirty="0" smtClean="0">
                <a:solidFill>
                  <a:schemeClr val="accent1"/>
                </a:solidFill>
              </a:rPr>
              <a:t>사용</a:t>
            </a: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accent1"/>
                </a:solidFill>
              </a:rPr>
              <a:t>12~20</a:t>
            </a:r>
            <a:r>
              <a:rPr lang="ko-KR" altLang="en-US" sz="1200" b="1" dirty="0" smtClean="0">
                <a:solidFill>
                  <a:schemeClr val="accent1"/>
                </a:solidFill>
              </a:rPr>
              <a:t>시에는 밖에서 </a:t>
            </a:r>
            <a:r>
              <a:rPr lang="en-US" altLang="ko-KR" sz="1200" b="1" dirty="0" smtClean="0">
                <a:solidFill>
                  <a:schemeClr val="accent1"/>
                </a:solidFill>
              </a:rPr>
              <a:t>3G </a:t>
            </a:r>
            <a:r>
              <a:rPr lang="ko-KR" altLang="en-US" sz="1200" b="1" dirty="0" smtClean="0">
                <a:solidFill>
                  <a:schemeClr val="accent1"/>
                </a:solidFill>
              </a:rPr>
              <a:t>사용</a:t>
            </a: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accent1"/>
                </a:solidFill>
              </a:rPr>
              <a:t>20~09</a:t>
            </a:r>
            <a:r>
              <a:rPr lang="ko-KR" altLang="en-US" sz="1200" b="1" dirty="0" smtClean="0">
                <a:solidFill>
                  <a:schemeClr val="accent1"/>
                </a:solidFill>
              </a:rPr>
              <a:t>시에는 집에서 </a:t>
            </a:r>
            <a:r>
              <a:rPr lang="en-US" altLang="ko-KR" sz="1200" b="1" dirty="0" err="1" smtClean="0">
                <a:solidFill>
                  <a:schemeClr val="accent1"/>
                </a:solidFill>
              </a:rPr>
              <a:t>WiFi</a:t>
            </a:r>
            <a:r>
              <a:rPr lang="en-US" altLang="ko-KR" sz="1200" b="1" dirty="0" smtClean="0">
                <a:solidFill>
                  <a:schemeClr val="accent1"/>
                </a:solidFill>
              </a:rPr>
              <a:t> </a:t>
            </a:r>
            <a:r>
              <a:rPr lang="ko-KR" altLang="en-US" sz="1200" b="1" dirty="0" smtClean="0">
                <a:solidFill>
                  <a:schemeClr val="accent1"/>
                </a:solidFill>
              </a:rPr>
              <a:t>사용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-36512"/>
            <a:ext cx="6858000" cy="9144000"/>
          </a:xfrm>
          <a:prstGeom prst="rect">
            <a:avLst/>
          </a:prstGeom>
          <a:solidFill>
            <a:srgbClr val="E7E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0" y="-36512"/>
            <a:ext cx="6858000" cy="4766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149080" y="10750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 </a:t>
            </a:r>
            <a:r>
              <a:rPr lang="en-US" altLang="ko-KR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sz="1400" b="1" dirty="0">
                <a:solidFill>
                  <a:schemeClr val="bg2"/>
                </a:solidFill>
              </a:rPr>
              <a:t> - </a:t>
            </a:r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 </a:t>
            </a:r>
            <a:r>
              <a:rPr lang="en-US" altLang="ko-KR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, O </a:t>
            </a:r>
            <a:r>
              <a:rPr lang="en-US" altLang="ko-KR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altLang="ko-KR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07360" y="755576"/>
            <a:ext cx="47371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/>
              <a:t>Simulation</a:t>
            </a:r>
            <a:endParaRPr lang="ko-KR" altLang="en-US" sz="16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395536" y="1111946"/>
            <a:ext cx="60578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그룹 8"/>
          <p:cNvGrpSpPr/>
          <p:nvPr/>
        </p:nvGrpSpPr>
        <p:grpSpPr>
          <a:xfrm>
            <a:off x="548680" y="1475656"/>
            <a:ext cx="2601416" cy="1749381"/>
            <a:chOff x="251520" y="2132856"/>
            <a:chExt cx="5688632" cy="3240360"/>
          </a:xfrm>
        </p:grpSpPr>
        <p:pic>
          <p:nvPicPr>
            <p:cNvPr id="10" name="Picture 2" descr="C:\Users\BCYOO\Desktop\map1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251520" y="2132856"/>
              <a:ext cx="5688632" cy="324036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cxnSp>
          <p:nvCxnSpPr>
            <p:cNvPr id="11" name="직선 연결선 10"/>
            <p:cNvCxnSpPr/>
            <p:nvPr/>
          </p:nvCxnSpPr>
          <p:spPr>
            <a:xfrm flipV="1">
              <a:off x="1151112" y="3789040"/>
              <a:ext cx="1368152" cy="86864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>
              <a:off x="1727176" y="2924944"/>
              <a:ext cx="792088" cy="792088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flipV="1">
              <a:off x="1727176" y="2492896"/>
              <a:ext cx="2664296" cy="432048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 flipH="1" flipV="1">
              <a:off x="4391472" y="2492896"/>
              <a:ext cx="1080120" cy="1728192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5399584" y="2996952"/>
              <a:ext cx="72008" cy="122413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flipV="1">
              <a:off x="3455368" y="2996952"/>
              <a:ext cx="1944216" cy="194421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1547664" y="4941168"/>
              <a:ext cx="1944216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 flipH="1" flipV="1">
              <a:off x="1115616" y="3861048"/>
              <a:ext cx="432048" cy="108012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타원 18"/>
            <p:cNvSpPr>
              <a:spLocks noChangeAspect="1"/>
            </p:cNvSpPr>
            <p:nvPr/>
          </p:nvSpPr>
          <p:spPr>
            <a:xfrm>
              <a:off x="863080" y="3645024"/>
              <a:ext cx="468560" cy="46856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 smtClean="0"/>
                <a:t>L1</a:t>
              </a:r>
              <a:endParaRPr lang="ko-KR" altLang="en-US" sz="600" b="1" dirty="0" smtClean="0"/>
            </a:p>
          </p:txBody>
        </p:sp>
        <p:sp>
          <p:nvSpPr>
            <p:cNvPr id="20" name="타원 19"/>
            <p:cNvSpPr>
              <a:spLocks noChangeAspect="1"/>
            </p:cNvSpPr>
            <p:nvPr/>
          </p:nvSpPr>
          <p:spPr>
            <a:xfrm>
              <a:off x="2303240" y="3501008"/>
              <a:ext cx="468560" cy="46856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 smtClean="0"/>
                <a:t>L2</a:t>
              </a:r>
              <a:endParaRPr lang="ko-KR" altLang="en-US" sz="600" b="1" dirty="0" smtClean="0"/>
            </a:p>
          </p:txBody>
        </p:sp>
        <p:sp>
          <p:nvSpPr>
            <p:cNvPr id="21" name="타원 20"/>
            <p:cNvSpPr>
              <a:spLocks noChangeAspect="1"/>
            </p:cNvSpPr>
            <p:nvPr/>
          </p:nvSpPr>
          <p:spPr>
            <a:xfrm>
              <a:off x="1511152" y="2708920"/>
              <a:ext cx="468560" cy="46856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 smtClean="0"/>
                <a:t>L3</a:t>
              </a:r>
              <a:endParaRPr lang="ko-KR" altLang="en-US" sz="600" b="1" dirty="0" smtClean="0"/>
            </a:p>
          </p:txBody>
        </p:sp>
        <p:sp>
          <p:nvSpPr>
            <p:cNvPr id="22" name="타원 21"/>
            <p:cNvSpPr>
              <a:spLocks noChangeAspect="1"/>
            </p:cNvSpPr>
            <p:nvPr/>
          </p:nvSpPr>
          <p:spPr>
            <a:xfrm>
              <a:off x="4175448" y="2276872"/>
              <a:ext cx="468560" cy="46856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 smtClean="0"/>
                <a:t>L4</a:t>
              </a:r>
              <a:endParaRPr lang="ko-KR" altLang="en-US" sz="600" b="1" dirty="0" smtClean="0"/>
            </a:p>
          </p:txBody>
        </p:sp>
        <p:sp>
          <p:nvSpPr>
            <p:cNvPr id="23" name="타원 22"/>
            <p:cNvSpPr>
              <a:spLocks noChangeAspect="1"/>
            </p:cNvSpPr>
            <p:nvPr/>
          </p:nvSpPr>
          <p:spPr>
            <a:xfrm>
              <a:off x="5255568" y="4005064"/>
              <a:ext cx="468560" cy="46856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 smtClean="0"/>
                <a:t>L5</a:t>
              </a:r>
              <a:endParaRPr lang="ko-KR" altLang="en-US" sz="600" b="1" dirty="0" smtClean="0"/>
            </a:p>
          </p:txBody>
        </p:sp>
        <p:sp>
          <p:nvSpPr>
            <p:cNvPr id="24" name="타원 23"/>
            <p:cNvSpPr>
              <a:spLocks noChangeAspect="1"/>
            </p:cNvSpPr>
            <p:nvPr/>
          </p:nvSpPr>
          <p:spPr>
            <a:xfrm>
              <a:off x="5183560" y="2780928"/>
              <a:ext cx="468560" cy="46856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 smtClean="0"/>
                <a:t>L6</a:t>
              </a:r>
              <a:endParaRPr lang="ko-KR" altLang="en-US" sz="600" b="1" dirty="0" smtClean="0"/>
            </a:p>
          </p:txBody>
        </p:sp>
        <p:sp>
          <p:nvSpPr>
            <p:cNvPr id="25" name="타원 24"/>
            <p:cNvSpPr>
              <a:spLocks noChangeAspect="1"/>
            </p:cNvSpPr>
            <p:nvPr/>
          </p:nvSpPr>
          <p:spPr>
            <a:xfrm>
              <a:off x="3239344" y="4725144"/>
              <a:ext cx="468560" cy="46856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 smtClean="0"/>
                <a:t>L7</a:t>
              </a:r>
              <a:endParaRPr lang="ko-KR" altLang="en-US" sz="600" b="1" dirty="0" smtClean="0"/>
            </a:p>
          </p:txBody>
        </p:sp>
        <p:sp>
          <p:nvSpPr>
            <p:cNvPr id="26" name="타원 25"/>
            <p:cNvSpPr>
              <a:spLocks noChangeAspect="1"/>
            </p:cNvSpPr>
            <p:nvPr/>
          </p:nvSpPr>
          <p:spPr>
            <a:xfrm>
              <a:off x="1295128" y="4725144"/>
              <a:ext cx="468560" cy="46856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 smtClean="0"/>
                <a:t>L8</a:t>
              </a:r>
              <a:endParaRPr lang="ko-KR" altLang="en-US" sz="600" b="1" dirty="0" smtClean="0"/>
            </a:p>
          </p:txBody>
        </p:sp>
        <p:grpSp>
          <p:nvGrpSpPr>
            <p:cNvPr id="27" name="그룹 99"/>
            <p:cNvGrpSpPr/>
            <p:nvPr/>
          </p:nvGrpSpPr>
          <p:grpSpPr>
            <a:xfrm>
              <a:off x="531171" y="3212976"/>
              <a:ext cx="588770" cy="571603"/>
              <a:chOff x="6882297" y="2281333"/>
              <a:chExt cx="885453" cy="859635"/>
            </a:xfrm>
          </p:grpSpPr>
          <p:grpSp>
            <p:nvGrpSpPr>
              <p:cNvPr id="28" name="그룹 15"/>
              <p:cNvGrpSpPr/>
              <p:nvPr/>
            </p:nvGrpSpPr>
            <p:grpSpPr>
              <a:xfrm>
                <a:off x="6882297" y="2564904"/>
                <a:ext cx="278846" cy="576064"/>
                <a:chOff x="2771800" y="1024270"/>
                <a:chExt cx="432048" cy="892562"/>
              </a:xfrm>
              <a:solidFill>
                <a:schemeClr val="tx2"/>
              </a:solidFill>
            </p:grpSpPr>
            <p:sp>
              <p:nvSpPr>
                <p:cNvPr id="33" name="타원 32"/>
                <p:cNvSpPr/>
                <p:nvPr/>
              </p:nvSpPr>
              <p:spPr>
                <a:xfrm flipH="1">
                  <a:off x="2814780" y="1024270"/>
                  <a:ext cx="360040" cy="36004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50"/>
                </a:p>
              </p:txBody>
            </p:sp>
            <p:sp>
              <p:nvSpPr>
                <p:cNvPr id="34" name="모서리가 둥근 직사각형 33"/>
                <p:cNvSpPr/>
                <p:nvPr/>
              </p:nvSpPr>
              <p:spPr>
                <a:xfrm>
                  <a:off x="2771800" y="1340768"/>
                  <a:ext cx="432048" cy="504056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50"/>
                </a:p>
              </p:txBody>
            </p:sp>
            <p:sp>
              <p:nvSpPr>
                <p:cNvPr id="35" name="직사각형 34"/>
                <p:cNvSpPr/>
                <p:nvPr/>
              </p:nvSpPr>
              <p:spPr>
                <a:xfrm>
                  <a:off x="2771800" y="1412776"/>
                  <a:ext cx="432048" cy="50405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50"/>
                </a:p>
              </p:txBody>
            </p:sp>
          </p:grpSp>
          <p:grpSp>
            <p:nvGrpSpPr>
              <p:cNvPr id="29" name="그룹 95"/>
              <p:cNvGrpSpPr/>
              <p:nvPr/>
            </p:nvGrpSpPr>
            <p:grpSpPr>
              <a:xfrm>
                <a:off x="7213309" y="2796004"/>
                <a:ext cx="144016" cy="316498"/>
                <a:chOff x="6012160" y="5776798"/>
                <a:chExt cx="144016" cy="316498"/>
              </a:xfrm>
            </p:grpSpPr>
            <p:sp>
              <p:nvSpPr>
                <p:cNvPr id="31" name="모서리가 둥근 직사각형 30"/>
                <p:cNvSpPr/>
                <p:nvPr/>
              </p:nvSpPr>
              <p:spPr>
                <a:xfrm>
                  <a:off x="6012160" y="5877272"/>
                  <a:ext cx="144016" cy="216024"/>
                </a:xfrm>
                <a:prstGeom prst="round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900" dirty="0" smtClean="0"/>
                </a:p>
              </p:txBody>
            </p:sp>
            <p:cxnSp>
              <p:nvCxnSpPr>
                <p:cNvPr id="32" name="직선 연결선 31"/>
                <p:cNvCxnSpPr/>
                <p:nvPr/>
              </p:nvCxnSpPr>
              <p:spPr>
                <a:xfrm>
                  <a:off x="6098682" y="5776798"/>
                  <a:ext cx="0" cy="288032"/>
                </a:xfrm>
                <a:prstGeom prst="line">
                  <a:avLst/>
                </a:prstGeom>
                <a:ln w="381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번개 29"/>
              <p:cNvSpPr/>
              <p:nvPr/>
            </p:nvSpPr>
            <p:spPr>
              <a:xfrm rot="4183859">
                <a:off x="7258439" y="2261656"/>
                <a:ext cx="489634" cy="528988"/>
              </a:xfrm>
              <a:prstGeom prst="lightningBol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 smtClean="0"/>
              </a:p>
            </p:txBody>
          </p:sp>
        </p:grpSp>
      </p:grpSp>
      <p:sp>
        <p:nvSpPr>
          <p:cNvPr id="36" name="직사각형 35"/>
          <p:cNvSpPr/>
          <p:nvPr/>
        </p:nvSpPr>
        <p:spPr>
          <a:xfrm>
            <a:off x="3356992" y="1331640"/>
            <a:ext cx="3168352" cy="2072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100" dirty="0" smtClean="0"/>
              <a:t>본 연구에서 제안한 시스템의 평가를 위해 시뮬레이션을 설계하였다</a:t>
            </a:r>
            <a:r>
              <a:rPr lang="en-US" altLang="ko-KR" sz="1100" dirty="0" smtClean="0"/>
              <a:t>. </a:t>
            </a:r>
            <a:r>
              <a:rPr lang="ko-KR" altLang="en-US" sz="1100" dirty="0" smtClean="0"/>
              <a:t>제안된 시스템은 데이터 </a:t>
            </a:r>
            <a:r>
              <a:rPr lang="ko-KR" altLang="en-US" sz="1100" dirty="0" err="1" smtClean="0"/>
              <a:t>전송량과</a:t>
            </a:r>
            <a:r>
              <a:rPr lang="ko-KR" altLang="en-US" sz="1100" dirty="0" smtClean="0"/>
              <a:t> 배터리 소모량의 </a:t>
            </a:r>
            <a:r>
              <a:rPr lang="ko-KR" altLang="en-US" sz="1100" dirty="0" err="1" smtClean="0"/>
              <a:t>두가지</a:t>
            </a:r>
            <a:r>
              <a:rPr lang="ko-KR" altLang="en-US" sz="1100" dirty="0" smtClean="0"/>
              <a:t> 측면에서 평가되었다</a:t>
            </a:r>
            <a:r>
              <a:rPr lang="en-US" altLang="ko-KR" sz="1100" dirty="0" smtClean="0"/>
              <a:t>. </a:t>
            </a:r>
            <a:r>
              <a:rPr lang="ko-KR" altLang="en-US" sz="1100" dirty="0" smtClean="0"/>
              <a:t>연구 비교를 위한 </a:t>
            </a:r>
            <a:r>
              <a:rPr lang="ko-KR" altLang="en-US" sz="1100" dirty="0" err="1" smtClean="0"/>
              <a:t>실험군은</a:t>
            </a:r>
            <a:r>
              <a:rPr lang="ko-KR" altLang="en-US" sz="1100" dirty="0" smtClean="0"/>
              <a:t> 본 연구에서 제안한 알고리즘을 사용하였으며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대조군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은 </a:t>
            </a:r>
            <a:r>
              <a:rPr lang="en-US" altLang="ko-KR" sz="1100" dirty="0" err="1" smtClean="0"/>
              <a:t>WiFi</a:t>
            </a:r>
            <a:r>
              <a:rPr lang="ko-KR" altLang="en-US" sz="1100" dirty="0" smtClean="0"/>
              <a:t>를 항상 켜놓은 일반 사용자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대조군 </a:t>
            </a:r>
            <a:r>
              <a:rPr lang="en-US" altLang="ko-KR" sz="1100" dirty="0" smtClean="0"/>
              <a:t>2</a:t>
            </a:r>
            <a:r>
              <a:rPr lang="ko-KR" altLang="en-US" sz="1100" dirty="0" smtClean="0"/>
              <a:t>는 기존 연구 중 사용자 이동을 예측하여 무선 네트워크 인터페이스를 할당하는 </a:t>
            </a:r>
            <a:r>
              <a:rPr lang="en-US" altLang="ko-KR" sz="1100" dirty="0" smtClean="0"/>
              <a:t>Bytes2Go </a:t>
            </a:r>
            <a:r>
              <a:rPr lang="ko-KR" altLang="en-US" sz="1100" dirty="0" smtClean="0"/>
              <a:t>연구 논문으로 설정하였다</a:t>
            </a:r>
            <a:r>
              <a:rPr lang="en-US" altLang="ko-KR" sz="1100" dirty="0" smtClean="0"/>
              <a:t>.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548680" y="3347864"/>
            <a:ext cx="5976664" cy="972574"/>
          </a:xfrm>
          <a:prstGeom prst="rect">
            <a:avLst/>
          </a:prstGeom>
          <a:solidFill>
            <a:srgbClr val="E7E4D5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100" dirty="0"/>
              <a:t>사용자는 </a:t>
            </a:r>
            <a:r>
              <a:rPr lang="ko-KR" altLang="en-US" sz="1100" dirty="0" err="1"/>
              <a:t>스케쥴의</a:t>
            </a:r>
            <a:r>
              <a:rPr lang="ko-KR" altLang="en-US" sz="1100" dirty="0"/>
              <a:t> 시간에 따라 장소를 이동하며 네트워크 인터페이스는 </a:t>
            </a:r>
            <a:r>
              <a:rPr lang="en-US" altLang="ko-KR" sz="1100" dirty="0" err="1"/>
              <a:t>WiFi</a:t>
            </a:r>
            <a:r>
              <a:rPr lang="en-US" altLang="ko-KR" sz="1100" dirty="0"/>
              <a:t> mode</a:t>
            </a:r>
            <a:r>
              <a:rPr lang="ko-KR" altLang="en-US" sz="1100" dirty="0"/>
              <a:t>를</a:t>
            </a:r>
            <a:r>
              <a:rPr lang="en-US" altLang="ko-KR" sz="1100" dirty="0"/>
              <a:t> on/off </a:t>
            </a:r>
            <a:r>
              <a:rPr lang="ko-KR" altLang="en-US" sz="1100" dirty="0"/>
              <a:t>하는 것이 가능하다</a:t>
            </a:r>
            <a:r>
              <a:rPr lang="en-US" altLang="ko-KR" sz="1100" dirty="0"/>
              <a:t>. 3G</a:t>
            </a:r>
            <a:r>
              <a:rPr lang="ko-KR" altLang="en-US" sz="1100" dirty="0"/>
              <a:t>와 </a:t>
            </a:r>
            <a:r>
              <a:rPr lang="en-US" altLang="ko-KR" sz="1100" dirty="0" err="1"/>
              <a:t>WiFi</a:t>
            </a:r>
            <a:r>
              <a:rPr lang="en-US" altLang="ko-KR" sz="1100" dirty="0"/>
              <a:t> </a:t>
            </a:r>
            <a:r>
              <a:rPr lang="ko-KR" altLang="en-US" sz="1100" dirty="0" err="1"/>
              <a:t>두가지</a:t>
            </a:r>
            <a:r>
              <a:rPr lang="ko-KR" altLang="en-US" sz="1100" dirty="0"/>
              <a:t> 네트워크를 사용할 수 있으며 </a:t>
            </a:r>
            <a:r>
              <a:rPr lang="en-US" altLang="ko-KR" sz="1100" dirty="0" err="1"/>
              <a:t>WiFi</a:t>
            </a:r>
            <a:r>
              <a:rPr lang="en-US" altLang="ko-KR" sz="1100" dirty="0"/>
              <a:t> </a:t>
            </a:r>
            <a:r>
              <a:rPr lang="en-US" altLang="ko-KR" sz="1100" dirty="0" smtClean="0"/>
              <a:t>mode</a:t>
            </a:r>
            <a:r>
              <a:rPr lang="ko-KR" altLang="en-US" sz="1100" dirty="0" smtClean="0"/>
              <a:t>가 켜진 경우 </a:t>
            </a:r>
            <a:r>
              <a:rPr lang="en-US" altLang="ko-KR" sz="1100" dirty="0" smtClean="0"/>
              <a:t>Scanning Power</a:t>
            </a:r>
            <a:r>
              <a:rPr lang="ko-KR" altLang="en-US" sz="1100" dirty="0" smtClean="0"/>
              <a:t>가 발생하게 된다</a:t>
            </a:r>
            <a:r>
              <a:rPr lang="en-US" altLang="ko-KR" sz="1100" dirty="0" smtClean="0"/>
              <a:t>. Wireless AP</a:t>
            </a:r>
            <a:r>
              <a:rPr lang="ko-KR" altLang="en-US" sz="1100" dirty="0" smtClean="0"/>
              <a:t>가 존재하는 장소 </a:t>
            </a:r>
            <a:r>
              <a:rPr lang="en-US" altLang="ko-KR" sz="1100" dirty="0" smtClean="0"/>
              <a:t>200m </a:t>
            </a:r>
            <a:r>
              <a:rPr lang="ko-KR" altLang="en-US" sz="1100" dirty="0" smtClean="0"/>
              <a:t>내에서는 </a:t>
            </a:r>
            <a:r>
              <a:rPr lang="en-US" altLang="ko-KR" sz="1100" dirty="0" err="1" smtClean="0"/>
              <a:t>WiFi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인터페이스를 이용 가능하게 설정하였다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  <p:sp>
        <p:nvSpPr>
          <p:cNvPr id="38" name="직사각형 37"/>
          <p:cNvSpPr/>
          <p:nvPr/>
        </p:nvSpPr>
        <p:spPr>
          <a:xfrm>
            <a:off x="407360" y="4788024"/>
            <a:ext cx="47371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/>
              <a:t>Improvement</a:t>
            </a:r>
            <a:endParaRPr lang="ko-KR" altLang="en-US" sz="1600" b="1" dirty="0"/>
          </a:p>
        </p:txBody>
      </p:sp>
      <p:cxnSp>
        <p:nvCxnSpPr>
          <p:cNvPr id="39" name="직선 연결선 38"/>
          <p:cNvCxnSpPr/>
          <p:nvPr/>
        </p:nvCxnSpPr>
        <p:spPr>
          <a:xfrm>
            <a:off x="395536" y="5144394"/>
            <a:ext cx="60578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그룹 39"/>
          <p:cNvGrpSpPr/>
          <p:nvPr/>
        </p:nvGrpSpPr>
        <p:grpSpPr>
          <a:xfrm>
            <a:off x="476672" y="5489054"/>
            <a:ext cx="2808312" cy="1728191"/>
            <a:chOff x="683567" y="1431213"/>
            <a:chExt cx="4032449" cy="2732381"/>
          </a:xfrm>
        </p:grpSpPr>
        <p:sp>
          <p:nvSpPr>
            <p:cNvPr id="41" name="직사각형 40"/>
            <p:cNvSpPr/>
            <p:nvPr/>
          </p:nvSpPr>
          <p:spPr>
            <a:xfrm>
              <a:off x="3303760" y="2147370"/>
              <a:ext cx="1224136" cy="2016224"/>
            </a:xfrm>
            <a:prstGeom prst="rect">
              <a:avLst/>
            </a:prstGeom>
            <a:solidFill>
              <a:srgbClr val="FFFF00">
                <a:alpha val="67000"/>
              </a:srgb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 smtClean="0"/>
            </a:p>
          </p:txBody>
        </p:sp>
        <p:cxnSp>
          <p:nvCxnSpPr>
            <p:cNvPr id="42" name="직선 연결선 41"/>
            <p:cNvCxnSpPr/>
            <p:nvPr/>
          </p:nvCxnSpPr>
          <p:spPr>
            <a:xfrm flipV="1">
              <a:off x="4716016" y="1974889"/>
              <a:ext cx="0" cy="181415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475656" y="1431213"/>
              <a:ext cx="3168352" cy="413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050" b="1" dirty="0" smtClean="0"/>
                <a:t>데이터 전송 </a:t>
              </a:r>
              <a:r>
                <a:rPr lang="en-US" altLang="ko-KR" sz="1050" b="1" dirty="0" smtClean="0"/>
                <a:t>(</a:t>
              </a:r>
              <a:r>
                <a:rPr lang="ko-KR" altLang="en-US" sz="1050" b="1" dirty="0" smtClean="0"/>
                <a:t>단위</a:t>
              </a:r>
              <a:r>
                <a:rPr lang="en-US" altLang="ko-KR" sz="1050" b="1" dirty="0" smtClean="0"/>
                <a:t>: Mb)</a:t>
              </a:r>
              <a:endParaRPr lang="ko-KR" altLang="en-US" sz="1050" b="1" dirty="0"/>
            </a:p>
          </p:txBody>
        </p:sp>
        <p:graphicFrame>
          <p:nvGraphicFramePr>
            <p:cNvPr id="44" name="Object 2"/>
            <p:cNvGraphicFramePr>
              <a:graphicFrameLocks noChangeAspect="1"/>
            </p:cNvGraphicFramePr>
            <p:nvPr/>
          </p:nvGraphicFramePr>
          <p:xfrm>
            <a:off x="683567" y="1886610"/>
            <a:ext cx="3981648" cy="22360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6" name="직사각형 45"/>
            <p:cNvSpPr/>
            <p:nvPr/>
          </p:nvSpPr>
          <p:spPr>
            <a:xfrm>
              <a:off x="3779912" y="1890397"/>
              <a:ext cx="144016" cy="7605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881065" y="1772759"/>
              <a:ext cx="834951" cy="364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 err="1" smtClean="0"/>
                <a:t>WiFi</a:t>
              </a:r>
              <a:endParaRPr lang="ko-KR" altLang="en-US" sz="900" b="1" dirty="0"/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3779912" y="2010889"/>
              <a:ext cx="144016" cy="7605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 smtClean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881065" y="1886608"/>
              <a:ext cx="834951" cy="364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 smtClean="0"/>
                <a:t>3G</a:t>
              </a:r>
              <a:endParaRPr lang="ko-KR" altLang="en-US" sz="9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606013" y="2737493"/>
              <a:ext cx="828600" cy="401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b="1" dirty="0" smtClean="0">
                  <a:solidFill>
                    <a:schemeClr val="bg1"/>
                  </a:solidFill>
                </a:rPr>
                <a:t>78.1</a:t>
              </a:r>
              <a:endParaRPr lang="ko-KR" altLang="en-US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그룹 50"/>
          <p:cNvGrpSpPr/>
          <p:nvPr/>
        </p:nvGrpSpPr>
        <p:grpSpPr>
          <a:xfrm>
            <a:off x="3645024" y="4932040"/>
            <a:ext cx="2578370" cy="2304256"/>
            <a:chOff x="4860032" y="764704"/>
            <a:chExt cx="4199059" cy="3384376"/>
          </a:xfrm>
        </p:grpSpPr>
        <p:sp>
          <p:nvSpPr>
            <p:cNvPr id="52" name="직사각형 51"/>
            <p:cNvSpPr/>
            <p:nvPr/>
          </p:nvSpPr>
          <p:spPr>
            <a:xfrm>
              <a:off x="7380312" y="2132856"/>
              <a:ext cx="1512168" cy="2016224"/>
            </a:xfrm>
            <a:prstGeom prst="rect">
              <a:avLst/>
            </a:prstGeom>
            <a:solidFill>
              <a:srgbClr val="FFFF00">
                <a:alpha val="67000"/>
              </a:srgb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00" dirty="0" smtClean="0"/>
            </a:p>
          </p:txBody>
        </p:sp>
        <p:graphicFrame>
          <p:nvGraphicFramePr>
            <p:cNvPr id="53" name="Object 2"/>
            <p:cNvGraphicFramePr>
              <a:graphicFrameLocks noChangeAspect="1"/>
            </p:cNvGraphicFramePr>
            <p:nvPr/>
          </p:nvGraphicFramePr>
          <p:xfrm>
            <a:off x="4860032" y="764704"/>
            <a:ext cx="3981648" cy="33123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54" name="TextBox 53"/>
            <p:cNvSpPr txBox="1"/>
            <p:nvPr/>
          </p:nvSpPr>
          <p:spPr>
            <a:xfrm>
              <a:off x="7791786" y="3064335"/>
              <a:ext cx="800430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solidFill>
                    <a:schemeClr val="bg1"/>
                  </a:solidFill>
                </a:rPr>
                <a:t>6480</a:t>
              </a:r>
              <a:endParaRPr lang="ko-KR" altLang="en-US" sz="8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446383" y="1582818"/>
              <a:ext cx="3168351" cy="339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 smtClean="0"/>
                <a:t>Scanning Power (</a:t>
              </a:r>
              <a:r>
                <a:rPr lang="ko-KR" altLang="en-US" sz="900" b="1" dirty="0" smtClean="0"/>
                <a:t>단위</a:t>
              </a:r>
              <a:r>
                <a:rPr lang="en-US" altLang="ko-KR" sz="900" b="1" dirty="0" smtClean="0"/>
                <a:t>: </a:t>
              </a:r>
              <a:r>
                <a:rPr lang="en-US" altLang="ko-KR" sz="900" b="1" dirty="0" err="1" smtClean="0"/>
                <a:t>mWh</a:t>
              </a:r>
              <a:r>
                <a:rPr lang="en-US" altLang="ko-KR" sz="900" b="1" dirty="0" smtClean="0"/>
                <a:t>)</a:t>
              </a:r>
              <a:endParaRPr lang="ko-KR" altLang="en-US" sz="900" b="1" dirty="0"/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7319906" y="2217389"/>
              <a:ext cx="1739185" cy="5424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900" b="1" dirty="0" smtClean="0">
                  <a:solidFill>
                    <a:schemeClr val="tx2"/>
                  </a:solidFill>
                </a:rPr>
                <a:t>Scanning Power</a:t>
              </a:r>
            </a:p>
            <a:p>
              <a:pPr algn="ctr"/>
              <a:r>
                <a:rPr lang="en-US" altLang="ko-KR" sz="900" b="1" dirty="0" smtClean="0">
                  <a:solidFill>
                    <a:schemeClr val="tx2"/>
                  </a:solidFill>
                </a:rPr>
                <a:t>43.75% </a:t>
              </a:r>
              <a:r>
                <a:rPr lang="ko-KR" altLang="en-US" sz="900" b="1" dirty="0" smtClean="0">
                  <a:solidFill>
                    <a:schemeClr val="tx2"/>
                  </a:solidFill>
                </a:rPr>
                <a:t>감소</a:t>
              </a:r>
              <a:endParaRPr lang="ko-KR" altLang="en-US" sz="9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58" name="직사각형 57"/>
          <p:cNvSpPr/>
          <p:nvPr/>
        </p:nvSpPr>
        <p:spPr>
          <a:xfrm>
            <a:off x="548680" y="7523891"/>
            <a:ext cx="5976664" cy="992579"/>
          </a:xfrm>
          <a:prstGeom prst="rect">
            <a:avLst/>
          </a:prstGeom>
          <a:solidFill>
            <a:srgbClr val="E7E4D5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100" dirty="0" smtClean="0">
                <a:latin typeface="+mn-ea"/>
              </a:rPr>
              <a:t>시뮬레이션 환경을 구축하여 </a:t>
            </a:r>
            <a:r>
              <a:rPr lang="ko-KR" altLang="en-US" sz="1100" dirty="0" err="1" smtClean="0">
                <a:latin typeface="+mn-ea"/>
              </a:rPr>
              <a:t>부킹</a:t>
            </a:r>
            <a:r>
              <a:rPr lang="en-US" altLang="ko-KR" sz="1100" dirty="0" smtClean="0">
                <a:latin typeface="+mn-ea"/>
              </a:rPr>
              <a:t>567</a:t>
            </a:r>
            <a:r>
              <a:rPr lang="ko-KR" altLang="en-US" sz="1100" dirty="0" smtClean="0">
                <a:latin typeface="+mn-ea"/>
              </a:rPr>
              <a:t>에서 제안한 알고리즘의 </a:t>
            </a:r>
            <a:r>
              <a:rPr lang="ko-KR" altLang="en-US" sz="1100" b="1" dirty="0" smtClean="0">
                <a:solidFill>
                  <a:schemeClr val="tx2"/>
                </a:solidFill>
                <a:latin typeface="+mn-ea"/>
              </a:rPr>
              <a:t>데이터 전송과 </a:t>
            </a:r>
            <a:r>
              <a:rPr lang="en-US" altLang="ko-KR" sz="1100" b="1" dirty="0" smtClean="0">
                <a:solidFill>
                  <a:schemeClr val="tx2"/>
                </a:solidFill>
                <a:latin typeface="+mn-ea"/>
              </a:rPr>
              <a:t>Scanning Power</a:t>
            </a:r>
            <a:r>
              <a:rPr lang="ko-KR" altLang="en-US" sz="1100" b="1" dirty="0" smtClean="0">
                <a:solidFill>
                  <a:schemeClr val="tx2"/>
                </a:solidFill>
                <a:latin typeface="+mn-ea"/>
              </a:rPr>
              <a:t>를 평가</a:t>
            </a:r>
            <a:r>
              <a:rPr lang="ko-KR" altLang="en-US" sz="1100" dirty="0" smtClean="0">
                <a:latin typeface="+mn-ea"/>
              </a:rPr>
              <a:t>하였다</a:t>
            </a:r>
            <a:r>
              <a:rPr lang="en-US" altLang="ko-KR" sz="1100" dirty="0" smtClean="0">
                <a:latin typeface="+mn-ea"/>
              </a:rPr>
              <a:t>.. </a:t>
            </a:r>
            <a:r>
              <a:rPr lang="ko-KR" altLang="en-US" sz="1100" dirty="0" smtClean="0">
                <a:latin typeface="+mn-ea"/>
              </a:rPr>
              <a:t>그 결과 데이터 전송의 측면에서 기존의 알고리즘과 비슷한</a:t>
            </a:r>
            <a:r>
              <a:rPr lang="en-US" altLang="ko-KR" sz="1100" dirty="0" smtClean="0">
                <a:latin typeface="+mn-ea"/>
              </a:rPr>
              <a:t>throughput</a:t>
            </a:r>
            <a:r>
              <a:rPr lang="ko-KR" altLang="en-US" sz="1100" dirty="0" smtClean="0">
                <a:latin typeface="+mn-ea"/>
              </a:rPr>
              <a:t>을 보여 주었으며 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43.75%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Scanning Power 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감소</a:t>
            </a:r>
            <a:r>
              <a:rPr lang="ko-KR" altLang="en-US" sz="1100" dirty="0" smtClean="0">
                <a:latin typeface="+mn-ea"/>
              </a:rPr>
              <a:t>를 측정하여 비교된 알고리즘에 비해 우수한 성능을 나타내었다</a:t>
            </a:r>
            <a:r>
              <a:rPr lang="en-US" altLang="ko-KR" sz="1100" dirty="0" smtClean="0">
                <a:latin typeface="+mn-ea"/>
              </a:rPr>
              <a:t>.</a:t>
            </a:r>
            <a:endParaRPr lang="ko-KR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700</Words>
  <Application>Microsoft Office PowerPoint</Application>
  <PresentationFormat>화면 슬라이드 쇼(4:3)</PresentationFormat>
  <Paragraphs>96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대한민국</dc:creator>
  <cp:lastModifiedBy>Yohan</cp:lastModifiedBy>
  <cp:revision>20</cp:revision>
  <dcterms:created xsi:type="dcterms:W3CDTF">2011-12-23T09:47:41Z</dcterms:created>
  <dcterms:modified xsi:type="dcterms:W3CDTF">2013-12-03T04:37:26Z</dcterms:modified>
</cp:coreProperties>
</file>